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  <p:sldId id="263" r:id="rId9"/>
    <p:sldId id="275" r:id="rId10"/>
    <p:sldId id="265" r:id="rId11"/>
    <p:sldId id="266" r:id="rId12"/>
    <p:sldId id="267" r:id="rId13"/>
    <p:sldId id="27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990000"/>
    <a:srgbClr val="FF0066"/>
    <a:srgbClr val="33CC33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70" d="100"/>
          <a:sy n="70" d="100"/>
        </p:scale>
        <p:origin x="-85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2BDC32-6DC0-4920-B50A-A4E0D711758D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C56AF-62EA-43A7-B1B0-08FE5F2C9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A666C-C306-4D66-B542-9D7051CB6E6B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EB721-5494-434E-85F1-CB089A511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97521-5DBF-4F8B-B63B-ED06828727DE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EFD2-F3B7-4362-A74B-1979BE6FBA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EB806-2A89-418B-A583-A720DD85FA74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0E4D9-7511-4824-91CF-B3C9ACF4A9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D96DE-DA22-47F2-818C-CA8ABB8D7337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627ED-A998-42C7-89CB-382753E14E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83F11-0291-4EA8-8005-56B03F75D8BA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734A76-7FCD-47FA-A681-9CD75C1A5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08E3-9682-45F5-9AAB-4ECCB5FE03E6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81C89-081F-4F34-9926-5C0B23817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EAF08-3521-4A43-8501-5EFF45B4D763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8DFE1-1119-4739-80D8-B947610738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E312C-B7EB-4929-8AE3-0644E73D13F0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D86B80-B078-4A19-8124-DC4E13A51D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C4FDC-B4F4-4176-9C92-1DB8A02B2A3B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842A7-72E7-4620-BDB8-631F667BA6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DCF88-6DB5-4FA6-A638-3FA539AEA800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825A64-D440-4D9D-A280-3607BA47AC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FF5AEB1-D7CC-4447-9E93-594B7930A791}" type="datetimeFigureOut">
              <a:rPr lang="en-US"/>
              <a:pPr>
                <a:defRPr/>
              </a:pPr>
              <a:t>1/21/2016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FBF143-ED9B-47BE-B70F-207C91D35B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lvl="0" algn="l"/>
            <a:r>
              <a:rPr lang="zh-CN" altLang="en-US" sz="4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zh-CN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何問問題</a:t>
            </a:r>
            <a:r>
              <a:rPr lang="en-US" altLang="zh-CN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4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0" indent="-742950" algn="l">
              <a:buFont typeface="+mj-lt"/>
              <a:buAutoNum type="arabicPeriod"/>
            </a:pPr>
            <a:r>
              <a:rPr lang="zh-CN" altLang="en-US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好的問題</a:t>
            </a:r>
            <a:r>
              <a:rPr lang="en-US" altLang="zh-CN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由外而內，由觀察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解釋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—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運用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啟發思考，引起討論及興趣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有連貫性，不鬆散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容易在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下文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中找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到答案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適合參加人的程度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endParaRPr lang="en-US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88332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l" eaLnBrk="1" hangingPunct="1"/>
            <a:r>
              <a:rPr lang="zh-CN" altLang="en-US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雅一</a:t>
            </a:r>
            <a:r>
              <a:rPr lang="en-US" altLang="zh-CN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12-18</a:t>
            </a:r>
          </a:p>
          <a:p>
            <a:pPr algn="l" eaLnBrk="1" hangingPunct="1"/>
            <a:r>
              <a:rPr lang="en-US" altLang="zh-TW" sz="2600" b="1" baseline="30000" dirty="0">
                <a:solidFill>
                  <a:schemeClr val="tx1"/>
                </a:solidFill>
              </a:rPr>
              <a:t>12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忍受試探的人是有福的，因為他經過試驗以後，必得生命的冠冕；這是主應許給那些愛他之人的。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人被試探，不可說：「我是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被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探」；因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能被惡試探，他也不試探人。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14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但各人被試探，乃是被自己的私慾牽引誘惑的。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15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私慾既懷了胎，就生出罪來；罪既長成，就生出死來。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我親愛的弟兄們，不要看錯了。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各樣美善的恩賜和各樣全備的賞賜都是從上頭來的，從眾光之父那裏降下來的；在他並沒有改變，也沒有轉動的影兒。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他按自己的旨意，用真道生了我們，叫我們在他所造的萬物中好像初熟的果子。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600" b="1" dirty="0">
                <a:solidFill>
                  <a:schemeClr val="tx1"/>
                </a:solidFill>
              </a:rPr>
              <a:t/>
            </a:r>
            <a:br>
              <a:rPr lang="zh-TW" altLang="en-US" sz="2600" b="1" dirty="0">
                <a:solidFill>
                  <a:schemeClr val="tx1"/>
                </a:solidFill>
              </a:rPr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400" dirty="0"/>
              <a:t/>
            </a:r>
            <a:br>
              <a:rPr lang="zh-TW" altLang="en-US" sz="2400" dirty="0"/>
            </a:br>
            <a:endParaRPr lang="en-US" altLang="zh-TW" sz="24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1849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l" eaLnBrk="1" hangingPunct="1"/>
            <a:r>
              <a:rPr lang="zh-CN" altLang="en-US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羅一</a:t>
            </a:r>
            <a:r>
              <a:rPr lang="en-US" altLang="zh-CN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1-7</a:t>
            </a:r>
            <a: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30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耶穌基督的僕人保羅，奉召為使徒，特派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傳</a:t>
            </a:r>
            <a:r>
              <a:rPr lang="zh-CN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福音。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這福音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從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前藉眾先知在聖經上所應許的，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論到他兒子－我主耶穌基督。按肉體說，是從大衛後裔生的；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按聖善的靈說，因從死裏復活，以大能顯明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兒子。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我們從他受了恩惠並使徒的職分，在萬國之中叫人為他的名信服真道；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其中也有你們這蒙召屬耶穌基督的人。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我寫信給你們在羅馬、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愛、奉召作聖徒的眾人。願恩惠、平安從我們的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父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主耶穌基督歸與你們！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400" dirty="0"/>
              <a:t/>
            </a:r>
            <a:br>
              <a:rPr lang="zh-TW" altLang="en-US" sz="2400" dirty="0"/>
            </a:br>
            <a:endParaRPr lang="en-US" altLang="zh-TW" sz="24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06969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l" eaLnBrk="1" hangingPunct="1"/>
            <a:r>
              <a:rPr lang="zh-CN" altLang="en-US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詩篇四十六篇 </a:t>
            </a:r>
            <a:endParaRPr lang="en-US" altLang="zh-CN" sz="30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  <a:p>
            <a:pPr algn="l" eaLnBrk="1" hangingPunct="1"/>
            <a:r>
              <a:rPr lang="en-US" altLang="zh-CN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1</a:t>
            </a:r>
            <a:r>
              <a:rPr lang="zh-CN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 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是我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們的避難所，是我們的力量，是我們在患難中隨時的幫助。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2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所以，地雖改變，山雖搖動到海心，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3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其中的水雖匉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訇翻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騰，山雖因海漲而戰抖，我們也不害怕。（細拉）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4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有一道河，這河的分汊使上帝的城歡喜；這城就是至高者居住的聖所。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5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上帝在其中，城必不動搖；到天一亮，上帝必幫助這城。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6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外邦喧嚷，列國動搖；上帝發聲，地便鎔化。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7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  <a:t>萬軍之耶和華與我們同在；雅各的上帝是我們的避難所！（細拉）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 panose="020B0604020202020204" pitchFamily="34" charset="0"/>
              </a:rPr>
            </a:b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endParaRPr lang="en-US" altLang="zh-TW" sz="24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42325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l" eaLnBrk="1" hangingPunct="1"/>
            <a:r>
              <a:rPr lang="en-US" altLang="zh-TW" sz="2600" b="1" baseline="30000" dirty="0" smtClean="0">
                <a:solidFill>
                  <a:schemeClr val="tx1"/>
                </a:solidFill>
              </a:rPr>
              <a:t>8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你們來看耶和華的作為，看他使地怎樣荒涼。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他止息刀兵，直到地極；他折弓、斷槍，把戰車焚燒在火中。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你們要休息，要知道我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CN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我必在外邦中被尊崇，在遍地上也被尊崇。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萬軍之耶和華與我們同在；雅各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是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我們的避難所！</a:t>
            </a:r>
            <a:r>
              <a:rPr lang="zh-TW" altLang="en-US" sz="2800" dirty="0"/>
              <a:t/>
            </a:r>
            <a:br>
              <a:rPr lang="zh-TW" altLang="en-US" sz="2800" dirty="0"/>
            </a:br>
            <a:r>
              <a:rPr lang="zh-TW" altLang="en-US" sz="2800" dirty="0" smtClean="0"/>
              <a:t/>
            </a:r>
            <a:br>
              <a:rPr lang="zh-TW" altLang="en-US" sz="2800" dirty="0" smtClean="0"/>
            </a:br>
            <a:r>
              <a:rPr lang="zh-TW" altLang="en-US" sz="2400" dirty="0" smtClean="0"/>
              <a:t/>
            </a:r>
            <a:br>
              <a:rPr lang="zh-TW" altLang="en-US" sz="2400" dirty="0" smtClean="0"/>
            </a:br>
            <a:endParaRPr lang="en-US" altLang="zh-TW" sz="24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7706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lvl="0" algn="l"/>
            <a:r>
              <a:rPr lang="zh-CN" altLang="en-US" sz="4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zh-CN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何問問題</a:t>
            </a:r>
            <a:r>
              <a:rPr lang="en-US" altLang="zh-CN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40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0" indent="-742950" algn="l">
              <a:buFont typeface="+mj-lt"/>
              <a:buAutoNum type="arabicPeriod" startAt="2"/>
            </a:pPr>
            <a:r>
              <a:rPr lang="zh-CN" altLang="en-US" sz="3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不好</a:t>
            </a:r>
            <a:r>
              <a:rPr lang="zh-CN" altLang="en-US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的問題</a:t>
            </a:r>
            <a:r>
              <a:rPr lang="en-US" altLang="zh-CN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太簡單，懶得回答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太深奧，無法回答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太籠統，不知從何答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起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有爭</a:t>
            </a: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議性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與主題無關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028700" lvl="1" indent="-571500" algn="l" eaLnBrk="1" hangingPunct="1">
              <a:buFont typeface="Wingdings" panose="05000000000000000000" pitchFamily="2" charset="2"/>
              <a:buChar char="q"/>
            </a:pPr>
            <a:endParaRPr lang="en-US" sz="3600" b="1" dirty="0" smtClean="0">
              <a:solidFill>
                <a:schemeClr val="tx1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763389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3"/>
            </a:pPr>
            <a:r>
              <a:rPr lang="zh-CN" altLang="en-US" sz="3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</a:t>
            </a:r>
            <a:r>
              <a:rPr lang="zh-CN" altLang="en-US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何</a:t>
            </a:r>
            <a:r>
              <a:rPr lang="zh-CN" altLang="en-US" sz="3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</a:t>
            </a:r>
            <a:r>
              <a:rPr lang="en-US" altLang="zh-CN" sz="3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en-US" sz="40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介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紹經文及背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景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了解經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的大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意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最先問一個引言的問題，為了引起思考或興趣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隨後問觀察性的問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題，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了觀察事實，瀏覽全文，確定主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分段。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518100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再</a:t>
            </a: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問解釋性的問題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，解</a:t>
            </a: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釋重點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CN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整</a:t>
            </a:r>
            <a:r>
              <a:rPr lang="zh-CN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理出原則</a:t>
            </a:r>
            <a:endParaRPr lang="en-US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CN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最後問應用性的問題，為了實際</a:t>
            </a:r>
            <a:r>
              <a:rPr lang="zh-CN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生活上應用</a:t>
            </a:r>
            <a:r>
              <a:rPr 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r>
              <a:rPr lang="en-US" altLang="zh-TW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複主題及分段，分享心得。為了歸納，綜合對主題有深刻印象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禱告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結束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2786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lvl="0" algn="l"/>
            <a:r>
              <a:rPr lang="zh-TW" altLang="en-US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如何實行</a:t>
            </a:r>
            <a:r>
              <a:rPr lang="en-US" altLang="zh-TW" sz="4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﹕</a:t>
            </a:r>
            <a:r>
              <a:rPr 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742950" lvl="0" indent="-742950" algn="l">
              <a:buFont typeface="+mj-lt"/>
              <a:buAutoNum type="arabicPeriod"/>
            </a:pPr>
            <a:r>
              <a:rPr lang="zh-TW" altLang="en-US" sz="3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</a:t>
            </a:r>
            <a:r>
              <a:rPr lang="zh-TW" altLang="en-US" sz="3600" b="1" dirty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時開</a:t>
            </a:r>
            <a:r>
              <a:rPr lang="zh-TW" altLang="en-US" sz="3600" b="1" dirty="0" smtClean="0">
                <a:solidFill>
                  <a:srgbClr val="00B05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始</a:t>
            </a:r>
            <a:endParaRPr lang="en-US" altLang="zh-TW" sz="3600" b="1" dirty="0" smtClean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將人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注意力集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CN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破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冰</a:t>
            </a:r>
            <a:r>
              <a:rPr lang="zh-CN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敬</a:t>
            </a:r>
            <a:r>
              <a:rPr lang="zh-TW" altLang="en-US" sz="32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拜讚美</a:t>
            </a:r>
            <a:endParaRPr lang="en-US" sz="32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一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同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讀要查的經文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，如是較生疏的經文可多讀幾遍</a:t>
            </a:r>
            <a:r>
              <a:rPr 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先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作間介說明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背景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主題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等，帶領組員進入</a:t>
            </a:r>
            <a:r>
              <a:rPr lang="zh-TW" altLang="en-US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情況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CN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簡短、</a:t>
            </a:r>
            <a:r>
              <a:rPr lang="zh-TW" altLang="en-US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清</a:t>
            </a:r>
            <a:r>
              <a:rPr lang="zh-TW" altLang="en-US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楚，扼要，生動 。 </a:t>
            </a:r>
            <a:endParaRPr lang="en-US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698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2"/>
            </a:pPr>
            <a:r>
              <a:rPr lang="zh-TW" altLang="en-US" sz="3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按</a:t>
            </a:r>
            <a:r>
              <a:rPr lang="zh-TW" altLang="en-US" sz="36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預備好的提出問題</a:t>
            </a:r>
            <a:r>
              <a:rPr lang="zh-TW" altLang="en-US" sz="3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3600" b="1" dirty="0" smtClean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足夠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思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考的時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間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讓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組員自由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分享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注意組員的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反應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，害羞的可提名邀請參與。答不對的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不要直接否定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話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太多的，要很禮貌的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阻止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討論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離題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，須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及時帶回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。意見可以不同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避免爭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辯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5642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zh-CN" altLang="en-US" b="1" dirty="0" smtClean="0">
                <a:solidFill>
                  <a:srgbClr val="990000"/>
                </a:solidFill>
                <a:latin typeface="微軟正黑體" pitchFamily="34" charset="-120"/>
                <a:ea typeface="微軟正黑體" pitchFamily="34" charset="-120"/>
              </a:rPr>
              <a:t>如何帶領小組查經</a:t>
            </a:r>
            <a:endParaRPr lang="en-US" b="1" dirty="0" smtClean="0">
              <a:solidFill>
                <a:srgbClr val="99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1524000"/>
            <a:ext cx="7772400" cy="4648200"/>
          </a:xfrm>
        </p:spPr>
        <p:txBody>
          <a:bodyPr/>
          <a:lstStyle/>
          <a:p>
            <a:pPr marL="742950" lvl="0" indent="-742950" algn="l">
              <a:buFont typeface="+mj-lt"/>
              <a:buAutoNum type="arabicPeriod" startAt="3"/>
            </a:pPr>
            <a:r>
              <a:rPr lang="zh-TW" altLang="en-US" sz="3600" b="1" dirty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注意時間的控</a:t>
            </a:r>
            <a:r>
              <a:rPr lang="zh-TW" altLang="en-US" sz="3600" b="1" dirty="0" smtClean="0">
                <a:solidFill>
                  <a:srgbClr val="008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制</a:t>
            </a:r>
            <a:endParaRPr lang="en-US" altLang="zh-TW" sz="3600" b="1" dirty="0" smtClean="0">
              <a:solidFill>
                <a:srgbClr val="008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準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時結束。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結論</a:t>
            </a: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CN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重複經文的主題及生活應用</a:t>
            </a:r>
            <a:endParaRPr lang="en-US" altLang="zh-CN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帶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領組員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進到神面前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sz="3200" b="1" dirty="0" smtClean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 algn="l">
              <a:buFont typeface="Wingdings" panose="05000000000000000000" pitchFamily="2" charset="2"/>
              <a:buChar char="q"/>
            </a:pPr>
            <a:r>
              <a:rPr lang="zh-TW" altLang="en-US" sz="32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禱告結束，求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聖靈繼續</a:t>
            </a:r>
            <a:r>
              <a:rPr lang="zh-TW" altLang="en-US" sz="32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在各人心中工作。 </a:t>
            </a:r>
            <a:endParaRPr lang="en-US" sz="3200" b="1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2694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l" eaLnBrk="1" hangingPunct="1"/>
            <a:r>
              <a:rPr lang="zh-CN" altLang="en-US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路五</a:t>
            </a:r>
            <a:r>
              <a:rPr lang="en-US" altLang="zh-CN" sz="3000" b="1" dirty="0" smtClean="0">
                <a:solidFill>
                  <a:srgbClr val="0000FF"/>
                </a:solidFill>
                <a:latin typeface="微軟正黑體" pitchFamily="34" charset="-120"/>
                <a:ea typeface="微軟正黑體" pitchFamily="34" charset="-120"/>
              </a:rPr>
              <a:t>17-26</a:t>
            </a:r>
          </a:p>
          <a:p>
            <a:pPr algn="l" eaLnBrk="1" hangingPunct="1"/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17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有一天，耶穌教訓人，有法利賽人和教法師在旁邊坐著；他們是從加利利各鄉村和猶太並耶路撒冷來的。主的能力與耶穌同在，使他能醫治病人。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有人用褥子抬著一個癱子，要抬進去放在耶穌面前，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卻因人多，尋不出法子抬進去，就上了房頂，從瓦間把他連褥子縋到當中，正在耶穌面前。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20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耶穌見他們的信心，就對癱子說：「你的罪赦了。」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4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文士和法利賽人就議論說：「這說僭妄話的是誰？除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了</a:t>
            </a:r>
            <a:r>
              <a:rPr lang="zh-CN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4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</a:t>
            </a:r>
            <a:r>
              <a:rPr lang="zh-TW" altLang="en-US" sz="2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外，誰能赦罪呢？」</a:t>
            </a:r>
            <a:r>
              <a:rPr lang="zh-TW" altLang="en-US" sz="2400" dirty="0"/>
              <a:t/>
            </a:r>
            <a:br>
              <a:rPr lang="zh-TW" altLang="en-US" sz="2400" dirty="0"/>
            </a:br>
            <a:endParaRPr lang="en-US" altLang="zh-TW" sz="24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325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685800" y="609600"/>
            <a:ext cx="7772400" cy="5562600"/>
          </a:xfrm>
        </p:spPr>
        <p:txBody>
          <a:bodyPr/>
          <a:lstStyle/>
          <a:p>
            <a:pPr algn="l" eaLnBrk="1" hangingPunct="1"/>
            <a:r>
              <a:rPr lang="zh-TW" altLang="en-US" sz="2600" b="1" dirty="0">
                <a:solidFill>
                  <a:schemeClr val="tx1"/>
                </a:solidFill>
              </a:rPr>
              <a:t/>
            </a:r>
            <a:br>
              <a:rPr lang="zh-TW" altLang="en-US" sz="2600" b="1" dirty="0">
                <a:solidFill>
                  <a:schemeClr val="tx1"/>
                </a:solidFill>
              </a:rPr>
            </a:br>
            <a:r>
              <a:rPr lang="en-US" altLang="zh-TW" sz="2600" b="1" baseline="30000" dirty="0">
                <a:solidFill>
                  <a:schemeClr val="tx1"/>
                </a:solidFill>
              </a:rPr>
              <a:t>22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耶穌知道他們所議論的，就說：「你們心裏議論的是甚麼呢？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23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或說</a:t>
            </a:r>
            <a:r>
              <a:rPr lang="en-US" altLang="zh-TW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你的罪赦了</a:t>
            </a:r>
            <a:r>
              <a:rPr lang="en-US" altLang="zh-TW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，或說</a:t>
            </a:r>
            <a:r>
              <a:rPr lang="en-US" altLang="zh-TW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你起來行走</a:t>
            </a:r>
            <a:r>
              <a:rPr lang="en-US" altLang="zh-TW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，哪一樣容易呢？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但要叫你們知道，人子在地上有赦罪的權柄。」就對癱子說：「我吩咐你，起來，拿你的褥子回家去吧！」</a:t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25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那人當眾人面前立刻起來，拿著他所躺臥的褥子回家去，歸榮耀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600" b="1" baseline="30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眾人都驚奇，也歸榮耀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CN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神</a:t>
            </a:r>
            <a:r>
              <a:rPr lang="zh-TW" altLang="en-US" sz="2600" b="1" dirty="0" smtClean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6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並且滿心懼怕，說：「我們今日看見非常的事了。」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/>
              <a:t/>
            </a:r>
            <a:br>
              <a:rPr lang="zh-TW" altLang="en-US" sz="2400" dirty="0"/>
            </a:br>
            <a:endParaRPr lang="en-US" altLang="zh-TW" sz="2400" b="1" dirty="0" smtClean="0">
              <a:solidFill>
                <a:srgbClr val="0000FF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20259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722</Words>
  <Application>Microsoft Office PowerPoint</Application>
  <PresentationFormat>On-screen Show (4:3)</PresentationFormat>
  <Paragraphs>53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如何帶領小組查經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有目標的人生</dc:title>
  <dc:creator>Thomas Tso</dc:creator>
  <cp:lastModifiedBy>Thomas</cp:lastModifiedBy>
  <cp:revision>36</cp:revision>
  <dcterms:created xsi:type="dcterms:W3CDTF">2014-10-07T06:40:13Z</dcterms:created>
  <dcterms:modified xsi:type="dcterms:W3CDTF">2016-01-22T00:18:55Z</dcterms:modified>
</cp:coreProperties>
</file>