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82" r:id="rId4"/>
    <p:sldId id="259" r:id="rId5"/>
    <p:sldId id="258" r:id="rId6"/>
    <p:sldId id="260" r:id="rId7"/>
    <p:sldId id="261" r:id="rId8"/>
    <p:sldId id="262" r:id="rId9"/>
    <p:sldId id="284" r:id="rId10"/>
    <p:sldId id="264" r:id="rId11"/>
    <p:sldId id="265" r:id="rId12"/>
    <p:sldId id="266" r:id="rId13"/>
    <p:sldId id="283" r:id="rId14"/>
    <p:sldId id="267" r:id="rId15"/>
    <p:sldId id="270" r:id="rId16"/>
    <p:sldId id="271" r:id="rId17"/>
    <p:sldId id="272" r:id="rId18"/>
    <p:sldId id="273" r:id="rId19"/>
    <p:sldId id="285" r:id="rId20"/>
    <p:sldId id="274" r:id="rId21"/>
    <p:sldId id="275" r:id="rId22"/>
    <p:sldId id="276" r:id="rId23"/>
    <p:sldId id="277" r:id="rId24"/>
    <p:sldId id="279" r:id="rId25"/>
    <p:sldId id="281" r:id="rId26"/>
    <p:sldId id="269"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95"/>
    <p:restoredTop sz="94605"/>
  </p:normalViewPr>
  <p:slideViewPr>
    <p:cSldViewPr snapToGrid="0" snapToObjects="1">
      <p:cViewPr>
        <p:scale>
          <a:sx n="112" d="100"/>
          <a:sy n="112" d="100"/>
        </p:scale>
        <p:origin x="32"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55462-89E0-5549-B318-2D6B3D4F1B98}" type="datetimeFigureOut">
              <a:rPr lang="en-US" smtClean="0"/>
              <a:t>3/30/19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3955A-8565-6A43-BE4C-C6152C5F1F77}" type="slidenum">
              <a:rPr lang="en-US" smtClean="0"/>
              <a:t>‹#›</a:t>
            </a:fld>
            <a:endParaRPr lang="en-US"/>
          </a:p>
        </p:txBody>
      </p:sp>
    </p:spTree>
    <p:extLst>
      <p:ext uri="{BB962C8B-B14F-4D97-AF65-F5344CB8AC3E}">
        <p14:creationId xmlns:p14="http://schemas.microsoft.com/office/powerpoint/2010/main" val="120843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93D743-5085-E64F-A6B8-0DF709CE80B0}" type="slidenum">
              <a:rPr lang="en-US" smtClean="0"/>
              <a:t>25</a:t>
            </a:fld>
            <a:endParaRPr lang="en-US"/>
          </a:p>
        </p:txBody>
      </p:sp>
    </p:spTree>
    <p:extLst>
      <p:ext uri="{BB962C8B-B14F-4D97-AF65-F5344CB8AC3E}">
        <p14:creationId xmlns:p14="http://schemas.microsoft.com/office/powerpoint/2010/main" val="20238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按照上面所交代的</a:t>
            </a:r>
            <a:r>
              <a:rPr lang="zh-CN" altLang="en-US" dirty="0"/>
              <a:t>，</a:t>
            </a:r>
            <a:r>
              <a:rPr lang="ja-JP" altLang="en-US"/>
              <a:t>这五篇讲章是主耶稣的言教</a:t>
            </a:r>
            <a:r>
              <a:rPr lang="zh-CN" altLang="en-US" dirty="0"/>
              <a:t>。</a:t>
            </a:r>
            <a:r>
              <a:rPr lang="ja-JP" altLang="en-US"/>
              <a:t>穿插于与祂随后所行的身教溶为一体</a:t>
            </a:r>
            <a:r>
              <a:rPr lang="zh-CN" altLang="en-US" dirty="0"/>
              <a:t>，</a:t>
            </a:r>
            <a:r>
              <a:rPr lang="ja-JP" altLang="en-US"/>
              <a:t>并贯穿于主题简纲的始终</a:t>
            </a:r>
            <a:r>
              <a:rPr lang="zh-CN" altLang="en-US" dirty="0"/>
              <a:t>。</a:t>
            </a:r>
            <a:endParaRPr lang="en-US" dirty="0"/>
          </a:p>
        </p:txBody>
      </p:sp>
      <p:sp>
        <p:nvSpPr>
          <p:cNvPr id="4" name="Slide Number Placeholder 3"/>
          <p:cNvSpPr>
            <a:spLocks noGrp="1"/>
          </p:cNvSpPr>
          <p:nvPr>
            <p:ph type="sldNum" sz="quarter" idx="5"/>
          </p:nvPr>
        </p:nvSpPr>
        <p:spPr/>
        <p:txBody>
          <a:bodyPr/>
          <a:lstStyle/>
          <a:p>
            <a:fld id="{A0D3955A-8565-6A43-BE4C-C6152C5F1F77}" type="slidenum">
              <a:rPr lang="en-US" smtClean="0"/>
              <a:t>26</a:t>
            </a:fld>
            <a:endParaRPr lang="en-US"/>
          </a:p>
        </p:txBody>
      </p:sp>
    </p:spTree>
    <p:extLst>
      <p:ext uri="{BB962C8B-B14F-4D97-AF65-F5344CB8AC3E}">
        <p14:creationId xmlns:p14="http://schemas.microsoft.com/office/powerpoint/2010/main" val="30655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7F52-911C-DD4A-96BC-EAE0896948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92CD62-9702-464F-A7E9-8A7436697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C751EF-EB96-2C4E-89D0-D4AE666EE98D}"/>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BE5F5238-2B45-C145-9EA6-C53DFCB00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B5D64-82C2-9E4C-9B02-DCCB77F0BB30}"/>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179234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F2B7-787A-BB45-B807-33046AC378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47B95-83C4-7C4D-930A-4808084103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A86FA-6043-8D41-BF51-8114187B617A}"/>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FCC48E22-EE95-014A-9B6A-F28611CB8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D5786-328C-084A-A280-212AE892CA0A}"/>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390342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6244B-3D75-C44F-9B2E-12A9024C9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7F550F-7AA0-F64C-8C43-98FA3853D3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F3120-9B1F-E845-BB98-B694E1D9D136}"/>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07A8E627-B103-BC49-B95C-617F714B19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0C464-DA9B-594C-90D9-583DFFA9B915}"/>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293734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D7FB-8776-184D-8876-84F202C42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383CE-AC4E-9941-B1F6-EFC8B716CA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3C6B-2952-FB4D-9560-B0987FBE54F8}"/>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C3633C81-B585-5B4B-B7DD-C332A1AE5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F54F8-671B-D244-B885-3CB6FF8DFC01}"/>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283028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D80A-456C-0C43-9552-4372128D9F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077164-70C6-5D4F-8346-31C361880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B426C4-AA35-E04C-A31A-EB4F5436CFB5}"/>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607B2DCF-0BB3-7A47-8365-BB79014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0E3B3-128A-2841-A5E6-0DCE94CFA587}"/>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235955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2698-AF5F-6541-8C77-B5EC86DD7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1E8E5B-440E-FC4F-8D44-F92D79D70B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CDE4E5-333F-114B-BA13-112792CDF2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37D58B-47C7-C94D-8213-2996F5DE570F}"/>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6" name="Footer Placeholder 5">
            <a:extLst>
              <a:ext uri="{FF2B5EF4-FFF2-40B4-BE49-F238E27FC236}">
                <a16:creationId xmlns:a16="http://schemas.microsoft.com/office/drawing/2014/main" id="{6580056F-B221-7740-A7DB-8D219913B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7FC3B-4260-744D-9ED2-8C73D70B732A}"/>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378883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D698-67BB-5D44-824F-D766B86FEE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E14A92-1A3F-6B4C-885E-7E2C89B01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532701-971E-2E42-A1AF-F2DD0BCB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F2CDAD-4723-F94E-8F5C-4BD333397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CFF116-8169-2A40-996B-A68495EC36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6F178B-3F95-EB42-B1F2-B357CCB2C2DE}"/>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8" name="Footer Placeholder 7">
            <a:extLst>
              <a:ext uri="{FF2B5EF4-FFF2-40B4-BE49-F238E27FC236}">
                <a16:creationId xmlns:a16="http://schemas.microsoft.com/office/drawing/2014/main" id="{C9C78178-52E3-3B4C-9420-DB27B904F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0D41BA-CB85-F847-AF05-1E24D81FAE4C}"/>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109580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3027-025F-6640-99B9-82CAE77DC1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657671-A4AE-4345-92D6-E133BA035F04}"/>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4" name="Footer Placeholder 3">
            <a:extLst>
              <a:ext uri="{FF2B5EF4-FFF2-40B4-BE49-F238E27FC236}">
                <a16:creationId xmlns:a16="http://schemas.microsoft.com/office/drawing/2014/main" id="{F313839B-C558-2E4E-B455-939F62D49A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1B32A6-7A48-3D49-BD34-56AD6FE3AFCD}"/>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323977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023D4A-0F58-3D46-9825-4DBC3C01E3E1}"/>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3" name="Footer Placeholder 2">
            <a:extLst>
              <a:ext uri="{FF2B5EF4-FFF2-40B4-BE49-F238E27FC236}">
                <a16:creationId xmlns:a16="http://schemas.microsoft.com/office/drawing/2014/main" id="{463755B6-01CA-1948-9EE6-C7066E8187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DE6D59-820B-B94D-9BB8-78BE7CA282C6}"/>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22087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FCE63-7BC3-2941-9BE9-C7F2571F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139487-CBF3-6947-AD6D-F480BD9C2B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21F8D-B2F7-5845-96E3-A385D56DA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0E1736-67BA-274E-860F-577E23E254EA}"/>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6" name="Footer Placeholder 5">
            <a:extLst>
              <a:ext uri="{FF2B5EF4-FFF2-40B4-BE49-F238E27FC236}">
                <a16:creationId xmlns:a16="http://schemas.microsoft.com/office/drawing/2014/main" id="{2FD84C73-3F67-0343-B0AA-4A78B4BECB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45D6E-0B77-6F41-B25F-761BF25CFA14}"/>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158853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F499-E360-1145-A4E3-2792E4AF8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BD40BD-34F7-D642-A72F-15EC5ADC8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6892F2-C426-E74E-A5E5-AEEDD054C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CBA74B-4BF9-3F4F-BC9A-11E7B92D9E29}"/>
              </a:ext>
            </a:extLst>
          </p:cNvPr>
          <p:cNvSpPr>
            <a:spLocks noGrp="1"/>
          </p:cNvSpPr>
          <p:nvPr>
            <p:ph type="dt" sz="half" idx="10"/>
          </p:nvPr>
        </p:nvSpPr>
        <p:spPr/>
        <p:txBody>
          <a:bodyPr/>
          <a:lstStyle/>
          <a:p>
            <a:fld id="{3746981E-89C5-994B-B1A2-F2CA259F58A4}" type="datetimeFigureOut">
              <a:rPr lang="en-US" smtClean="0"/>
              <a:t>3/30/19</a:t>
            </a:fld>
            <a:endParaRPr lang="en-US"/>
          </a:p>
        </p:txBody>
      </p:sp>
      <p:sp>
        <p:nvSpPr>
          <p:cNvPr id="6" name="Footer Placeholder 5">
            <a:extLst>
              <a:ext uri="{FF2B5EF4-FFF2-40B4-BE49-F238E27FC236}">
                <a16:creationId xmlns:a16="http://schemas.microsoft.com/office/drawing/2014/main" id="{F078622A-4A9F-E54C-BFEB-EEC79A5C6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5D9A6D-43A3-4C40-8888-A94BCBF02467}"/>
              </a:ext>
            </a:extLst>
          </p:cNvPr>
          <p:cNvSpPr>
            <a:spLocks noGrp="1"/>
          </p:cNvSpPr>
          <p:nvPr>
            <p:ph type="sldNum" sz="quarter" idx="12"/>
          </p:nvPr>
        </p:nvSpPr>
        <p:spPr/>
        <p:txBody>
          <a:bodyPr/>
          <a:lstStyle/>
          <a:p>
            <a:fld id="{2DAD65E9-5AD9-5645-90C1-57DBA905F75D}" type="slidenum">
              <a:rPr lang="en-US" smtClean="0"/>
              <a:t>‹#›</a:t>
            </a:fld>
            <a:endParaRPr lang="en-US"/>
          </a:p>
        </p:txBody>
      </p:sp>
    </p:spTree>
    <p:extLst>
      <p:ext uri="{BB962C8B-B14F-4D97-AF65-F5344CB8AC3E}">
        <p14:creationId xmlns:p14="http://schemas.microsoft.com/office/powerpoint/2010/main" val="170445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C3BED-D886-AE44-9FEB-F4CDEEEBD5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3A3BC-3ECF-5742-9A7D-AA0CAB449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BD37-D712-C744-BA7F-1E1AA15B2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6981E-89C5-994B-B1A2-F2CA259F58A4}" type="datetimeFigureOut">
              <a:rPr lang="en-US" smtClean="0"/>
              <a:t>3/30/19</a:t>
            </a:fld>
            <a:endParaRPr lang="en-US"/>
          </a:p>
        </p:txBody>
      </p:sp>
      <p:sp>
        <p:nvSpPr>
          <p:cNvPr id="5" name="Footer Placeholder 4">
            <a:extLst>
              <a:ext uri="{FF2B5EF4-FFF2-40B4-BE49-F238E27FC236}">
                <a16:creationId xmlns:a16="http://schemas.microsoft.com/office/drawing/2014/main" id="{CA3F895F-82BD-5543-BA91-637637A439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A2AEF7-9E5A-2D44-A1BF-3D10FF6324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D65E9-5AD9-5645-90C1-57DBA905F75D}" type="slidenum">
              <a:rPr lang="en-US" smtClean="0"/>
              <a:t>‹#›</a:t>
            </a:fld>
            <a:endParaRPr lang="en-US"/>
          </a:p>
        </p:txBody>
      </p:sp>
    </p:spTree>
    <p:extLst>
      <p:ext uri="{BB962C8B-B14F-4D97-AF65-F5344CB8AC3E}">
        <p14:creationId xmlns:p14="http://schemas.microsoft.com/office/powerpoint/2010/main" val="3336395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ar/folders/z0/b9jt_0j904l30_p46nz9vrhr0000gn/T/com.microsoft.Word/WebArchiveCopyPasteTempFiles/ntg01_02_2.gif"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B80D-5D55-CC4C-B991-CF0B7B3A50AB}"/>
              </a:ext>
            </a:extLst>
          </p:cNvPr>
          <p:cNvSpPr>
            <a:spLocks noGrp="1"/>
          </p:cNvSpPr>
          <p:nvPr>
            <p:ph type="ctrTitle"/>
          </p:nvPr>
        </p:nvSpPr>
        <p:spPr>
          <a:xfrm>
            <a:off x="1341120" y="237744"/>
            <a:ext cx="9144000" cy="804672"/>
          </a:xfrm>
        </p:spPr>
        <p:txBody>
          <a:bodyPr>
            <a:normAutofit/>
          </a:bodyPr>
          <a:lstStyle/>
          <a:p>
            <a:r>
              <a:rPr lang="zh-CN" altLang="en-US" sz="4000" b="1" dirty="0">
                <a:latin typeface="Calibri" panose="020F0502020204030204" pitchFamily="34" charset="0"/>
                <a:ea typeface="DengXian" panose="02010600030101010101" pitchFamily="2" charset="-122"/>
                <a:cs typeface="Arial" panose="020B0604020202020204" pitchFamily="34" charset="0"/>
              </a:rPr>
              <a:t>马太福音</a:t>
            </a:r>
            <a:endParaRPr lang="en-US" sz="4000" dirty="0"/>
          </a:p>
        </p:txBody>
      </p:sp>
      <p:sp>
        <p:nvSpPr>
          <p:cNvPr id="6" name="Subtitle 5">
            <a:extLst>
              <a:ext uri="{FF2B5EF4-FFF2-40B4-BE49-F238E27FC236}">
                <a16:creationId xmlns:a16="http://schemas.microsoft.com/office/drawing/2014/main" id="{2304FAE6-6871-9841-9588-2D50B225A503}"/>
              </a:ext>
            </a:extLst>
          </p:cNvPr>
          <p:cNvSpPr>
            <a:spLocks noGrp="1"/>
          </p:cNvSpPr>
          <p:nvPr>
            <p:ph type="subTitle" idx="1"/>
          </p:nvPr>
        </p:nvSpPr>
        <p:spPr>
          <a:xfrm>
            <a:off x="438912" y="1298448"/>
            <a:ext cx="10229088" cy="5559552"/>
          </a:xfrm>
        </p:spPr>
        <p:txBody>
          <a:bodyPr>
            <a:noAutofit/>
          </a:bodyPr>
          <a:lstStyle/>
          <a:p>
            <a:pPr algn="l"/>
            <a:r>
              <a:rPr lang="zh-CN" altLang="en-US" sz="2800" dirty="0"/>
              <a:t>一．作为新约开篇第一卷书的意义：</a:t>
            </a:r>
            <a:endParaRPr lang="en-US" sz="2800" dirty="0"/>
          </a:p>
          <a:p>
            <a:pPr marL="457200" lvl="0" indent="-457200" algn="l">
              <a:buFont typeface="Arial" panose="020B0604020202020204" pitchFamily="34" charset="0"/>
              <a:buChar char="•"/>
            </a:pPr>
            <a:r>
              <a:rPr lang="zh-CN" altLang="en-US" sz="2800" dirty="0"/>
              <a:t>马太福音是旧约的续集，又是旧新两约间的桥梁，亦是新约四福音书之后各书卷的基础及引言；</a:t>
            </a:r>
            <a:endParaRPr lang="en-US" sz="2800" dirty="0"/>
          </a:p>
          <a:p>
            <a:pPr marL="457200" lvl="0" indent="-457200" algn="l">
              <a:buFont typeface="Arial" panose="020B0604020202020204" pitchFamily="34" charset="0"/>
              <a:buChar char="•"/>
            </a:pPr>
            <a:r>
              <a:rPr lang="zh-CN" altLang="en-US" sz="2800" dirty="0"/>
              <a:t>马太福音鲜明地表明了从旧约的应许和预言，到新约的应验和成全的关系；</a:t>
            </a:r>
            <a:endParaRPr lang="en-US" sz="2800" dirty="0"/>
          </a:p>
          <a:p>
            <a:pPr marL="457200" lvl="0" indent="-457200" algn="l">
              <a:buFont typeface="Arial" panose="020B0604020202020204" pitchFamily="34" charset="0"/>
              <a:buChar char="•"/>
            </a:pPr>
            <a:r>
              <a:rPr lang="zh-CN" altLang="en-US" sz="2800" dirty="0"/>
              <a:t>马太福音打破了两约之间四百年的沉默。（所谓沉默不是历史的沉默，人的沉默，而是不再有先知发声，是上帝启示的沉默）。</a:t>
            </a:r>
            <a:endParaRPr lang="en-US" sz="2800" dirty="0"/>
          </a:p>
          <a:p>
            <a:pPr marL="457200" lvl="0" indent="-457200" algn="l">
              <a:buFont typeface="Arial" panose="020B0604020202020204" pitchFamily="34" charset="0"/>
              <a:buChar char="•"/>
            </a:pPr>
            <a:r>
              <a:rPr lang="zh-CN" altLang="en-US" sz="2800" dirty="0"/>
              <a:t>马太福音以“亚伯拉罕的后裔，大卫的子孙，耶稣基督的家谱：”</a:t>
            </a:r>
            <a:r>
              <a:rPr lang="ja-JP" altLang="en-US" sz="2800"/>
              <a:t>以</a:t>
            </a:r>
            <a:r>
              <a:rPr lang="zh-CN" altLang="en-US" sz="2800" dirty="0"/>
              <a:t>这样一句话开篇，对于熟悉旧约圣经的犹太人而</a:t>
            </a:r>
            <a:r>
              <a:rPr lang="ja-JP" altLang="en-US" sz="2800"/>
              <a:t>言</a:t>
            </a:r>
            <a:r>
              <a:rPr lang="zh-CN" altLang="en-US" sz="2800" dirty="0"/>
              <a:t>，就意味着神又开始说话了。因为“亚伯拉罕的后裔，大卫的子孙”是上帝在旧约立约当中给犹太民族的伟大应许。</a:t>
            </a:r>
            <a:endParaRPr lang="en-US" sz="2800" dirty="0"/>
          </a:p>
          <a:p>
            <a:pPr algn="l"/>
            <a:endParaRPr lang="en-US" sz="2800" dirty="0"/>
          </a:p>
        </p:txBody>
      </p:sp>
    </p:spTree>
    <p:extLst>
      <p:ext uri="{BB962C8B-B14F-4D97-AF65-F5344CB8AC3E}">
        <p14:creationId xmlns:p14="http://schemas.microsoft.com/office/powerpoint/2010/main" val="73256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p:cTn id="33"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09BCF-6AE8-C74D-8B4D-B8B0B117F5FB}"/>
              </a:ext>
            </a:extLst>
          </p:cNvPr>
          <p:cNvSpPr>
            <a:spLocks noGrp="1"/>
          </p:cNvSpPr>
          <p:nvPr>
            <p:ph idx="1"/>
          </p:nvPr>
        </p:nvSpPr>
        <p:spPr>
          <a:xfrm>
            <a:off x="213756" y="178130"/>
            <a:ext cx="11720945" cy="6531427"/>
          </a:xfrm>
        </p:spPr>
        <p:txBody>
          <a:bodyPr>
            <a:normAutofit/>
          </a:bodyPr>
          <a:lstStyle/>
          <a:p>
            <a:pPr marL="0" indent="0">
              <a:buNone/>
            </a:pPr>
            <a:endParaRPr lang="en-US" b="1" dirty="0"/>
          </a:p>
          <a:p>
            <a:pPr marL="0" indent="0">
              <a:buNone/>
            </a:pPr>
            <a:r>
              <a:rPr lang="en-US" b="1" dirty="0"/>
              <a:t>5.</a:t>
            </a:r>
            <a:r>
              <a:rPr lang="zh-TW" altLang="en-US" b="1" dirty="0"/>
              <a:t>馬加比王朝（</a:t>
            </a:r>
            <a:r>
              <a:rPr lang="en-US" b="1" dirty="0"/>
              <a:t>167</a:t>
            </a:r>
            <a:r>
              <a:rPr lang="zh-TW" altLang="en-US" b="1" dirty="0"/>
              <a:t>～</a:t>
            </a:r>
            <a:r>
              <a:rPr lang="en-US" b="1" dirty="0"/>
              <a:t>63 B.C.</a:t>
            </a:r>
            <a:r>
              <a:rPr lang="zh-TW" altLang="en-US" b="1" dirty="0"/>
              <a:t>）</a:t>
            </a:r>
            <a:r>
              <a:rPr lang="ja-JP" altLang="en-US"/>
              <a:t>又称</a:t>
            </a:r>
            <a:r>
              <a:rPr lang="zh-CN" altLang="en-US" dirty="0"/>
              <a:t>：</a:t>
            </a:r>
            <a:r>
              <a:rPr lang="en-US" dirty="0" err="1"/>
              <a:t>哈斯摩王朝</a:t>
            </a:r>
            <a:r>
              <a:rPr lang="en-US" dirty="0"/>
              <a:t> </a:t>
            </a:r>
            <a:endParaRPr lang="en-US" altLang="zh-TW" b="1" dirty="0"/>
          </a:p>
          <a:p>
            <a:pPr marL="0" indent="0">
              <a:buNone/>
            </a:pPr>
            <a:endParaRPr lang="en-US" altLang="zh-TW" b="1" dirty="0"/>
          </a:p>
          <a:p>
            <a:pPr marL="0" indent="0">
              <a:buNone/>
            </a:pPr>
            <a:r>
              <a:rPr lang="zh-TW" altLang="en-US" dirty="0"/>
              <a:t>在一次行動中，安提亞古的官員，來到離耶路撒冷不遠的莫丁村，威迫猶太人去拜希臘神像。那村的祭司瑪他提亞</a:t>
            </a:r>
            <a:r>
              <a:rPr lang="en-US" dirty="0"/>
              <a:t> (Mattathias) </a:t>
            </a:r>
            <a:r>
              <a:rPr lang="ja-JP" altLang="en-US"/>
              <a:t>就率民</a:t>
            </a:r>
            <a:r>
              <a:rPr lang="zh-TW" altLang="en-US" dirty="0"/>
              <a:t>起來反抗。</a:t>
            </a:r>
            <a:endParaRPr lang="en-US" dirty="0"/>
          </a:p>
          <a:p>
            <a:pPr marL="0" indent="0">
              <a:buNone/>
            </a:pPr>
            <a:r>
              <a:rPr lang="zh-TW" altLang="en-US" dirty="0"/>
              <a:t>在一連串的游擊式抗爭後，瑪他提亞家族成功趕走希臘人，重奪耶路撒冷附近的控制權，成立一個細小的獨立國家。歷史學家稱之為哈斯摩王朝，或是馬加比王朝。</a:t>
            </a:r>
            <a:r>
              <a:rPr lang="en-US" dirty="0"/>
              <a:t>  </a:t>
            </a:r>
            <a:r>
              <a:rPr lang="zh-TW" altLang="en-US" dirty="0"/>
              <a:t>這個家族王朝內部發生多次的宮廷鬥爭，以致國力不能坐大。同時，亦要面對強大的羅馬帝國。</a:t>
            </a:r>
            <a:endParaRPr lang="en-US" altLang="zh-TW" dirty="0"/>
          </a:p>
          <a:p>
            <a:pPr marL="0" indent="0">
              <a:buNone/>
            </a:pPr>
            <a:r>
              <a:rPr lang="en-US" dirty="0"/>
              <a:t> </a:t>
            </a:r>
            <a:r>
              <a:rPr lang="zh-TW" altLang="en-US" dirty="0"/>
              <a:t>最後這個獨立王國，在公元前</a:t>
            </a:r>
            <a:r>
              <a:rPr lang="en-US" dirty="0"/>
              <a:t>63</a:t>
            </a:r>
            <a:r>
              <a:rPr lang="zh-TW" altLang="en-US" dirty="0"/>
              <a:t>年，被羅馬的將軍龐</a:t>
            </a:r>
            <a:r>
              <a:rPr lang="ja-JP" altLang="en-US"/>
              <a:t>培</a:t>
            </a:r>
            <a:r>
              <a:rPr lang="zh-TW" altLang="en-US" dirty="0"/>
              <a:t>所征服。</a:t>
            </a:r>
            <a:endParaRPr lang="en-US" altLang="zh-TW" dirty="0"/>
          </a:p>
          <a:p>
            <a:pPr marL="0" indent="0">
              <a:buNone/>
            </a:pPr>
            <a:r>
              <a:rPr lang="zh-TW" altLang="en-US" dirty="0"/>
              <a:t>在这</a:t>
            </a:r>
            <a:r>
              <a:rPr lang="en-US" altLang="zh-TW" dirty="0"/>
              <a:t>100</a:t>
            </a:r>
            <a:r>
              <a:rPr lang="zh-TW" altLang="en-US" dirty="0"/>
              <a:t>多年的王朝时期</a:t>
            </a:r>
            <a:r>
              <a:rPr lang="zh-CN" altLang="en-US" dirty="0"/>
              <a:t>，</a:t>
            </a:r>
            <a:r>
              <a:rPr lang="ja-JP" altLang="en-US"/>
              <a:t>虽</a:t>
            </a:r>
            <a:r>
              <a:rPr lang="zh-TW" altLang="en-US" dirty="0"/>
              <a:t>也不乏可歌可泣的英勇事迹</a:t>
            </a:r>
            <a:r>
              <a:rPr lang="zh-CN" altLang="en-US" dirty="0"/>
              <a:t>，</a:t>
            </a:r>
            <a:r>
              <a:rPr lang="zh-TW" altLang="en-US" dirty="0"/>
              <a:t>但</a:t>
            </a:r>
            <a:r>
              <a:rPr lang="ja-JP" altLang="en-US"/>
              <a:t>因</a:t>
            </a:r>
            <a:r>
              <a:rPr lang="zh-TW" altLang="en-US" dirty="0"/>
              <a:t>不在</a:t>
            </a:r>
            <a:r>
              <a:rPr lang="ja-JP" altLang="en-US"/>
              <a:t>约</a:t>
            </a:r>
            <a:r>
              <a:rPr lang="zh-TW" altLang="en-US" dirty="0"/>
              <a:t>的王权当中</a:t>
            </a:r>
            <a:r>
              <a:rPr lang="zh-CN" altLang="en-US" dirty="0"/>
              <a:t>，</a:t>
            </a:r>
            <a:r>
              <a:rPr lang="zh-TW" altLang="en-US" dirty="0"/>
              <a:t>也只能如昙花一现消失在历史</a:t>
            </a:r>
            <a:r>
              <a:rPr lang="ja-JP" altLang="en-US"/>
              <a:t>的长河</a:t>
            </a:r>
            <a:r>
              <a:rPr lang="zh-TW" altLang="en-US" dirty="0"/>
              <a:t>当中</a:t>
            </a:r>
            <a:r>
              <a:rPr lang="zh-CN" altLang="en-US" dirty="0"/>
              <a:t>。</a:t>
            </a:r>
            <a:endParaRPr lang="en-US" dirty="0"/>
          </a:p>
          <a:p>
            <a:pPr marL="0" indent="0">
              <a:buNone/>
            </a:pPr>
            <a:endParaRPr lang="en-US" altLang="zh-TW" b="1" dirty="0"/>
          </a:p>
          <a:p>
            <a:pPr marR="0" indent="0">
              <a:spcBef>
                <a:spcPts val="0"/>
              </a:spcBef>
              <a:spcAft>
                <a:spcPts val="0"/>
              </a:spcAft>
              <a:buNone/>
            </a:pPr>
            <a:endParaRPr lang="en-US" sz="2600" dirty="0">
              <a:latin typeface="Calibri" panose="020F0502020204030204" pitchFamily="34" charset="0"/>
              <a:ea typeface="DengXian" panose="02010600030101010101" pitchFamily="2" charset="-122"/>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6935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49229-016C-264C-BF01-488D0ADBCF72}"/>
              </a:ext>
            </a:extLst>
          </p:cNvPr>
          <p:cNvSpPr>
            <a:spLocks noGrp="1"/>
          </p:cNvSpPr>
          <p:nvPr>
            <p:ph idx="1"/>
          </p:nvPr>
        </p:nvSpPr>
        <p:spPr>
          <a:xfrm>
            <a:off x="318911" y="180623"/>
            <a:ext cx="11579863" cy="6092856"/>
          </a:xfrm>
        </p:spPr>
        <p:txBody>
          <a:bodyPr>
            <a:normAutofit fontScale="25000" lnSpcReduction="20000"/>
          </a:bodyPr>
          <a:lstStyle/>
          <a:p>
            <a:pPr marL="0" indent="0">
              <a:buNone/>
            </a:pPr>
            <a:endParaRPr lang="en-US" b="1" dirty="0"/>
          </a:p>
          <a:p>
            <a:pPr marL="0" indent="0">
              <a:buNone/>
            </a:pPr>
            <a:r>
              <a:rPr lang="en-US" sz="7400" b="1" dirty="0"/>
              <a:t>6.</a:t>
            </a:r>
            <a:r>
              <a:rPr lang="zh-TW" altLang="en-US" sz="7400" b="1" dirty="0"/>
              <a:t>羅馬時代 （</a:t>
            </a:r>
            <a:r>
              <a:rPr lang="en-US" sz="7400" b="1" dirty="0"/>
              <a:t>63BC</a:t>
            </a:r>
            <a:r>
              <a:rPr lang="zh-TW" altLang="en-US" sz="7400" b="1" dirty="0"/>
              <a:t>以后）</a:t>
            </a:r>
            <a:endParaRPr lang="en-US" altLang="zh-TW" sz="7400" b="1" dirty="0"/>
          </a:p>
          <a:p>
            <a:pPr marL="0" indent="0">
              <a:buNone/>
            </a:pPr>
            <a:endParaRPr lang="en-US" sz="7400" dirty="0"/>
          </a:p>
          <a:p>
            <a:pPr marL="0" indent="0">
              <a:buNone/>
            </a:pPr>
            <a:r>
              <a:rPr lang="en-US" sz="7400" dirty="0"/>
              <a:t>  </a:t>
            </a:r>
            <a:r>
              <a:rPr lang="zh-TW" altLang="en-US" sz="8000" dirty="0"/>
              <a:t>羅馬建國於主前</a:t>
            </a:r>
            <a:r>
              <a:rPr lang="en-US" sz="8000" dirty="0"/>
              <a:t>753</a:t>
            </a:r>
            <a:r>
              <a:rPr lang="zh-TW" altLang="en-US" sz="8000" dirty="0"/>
              <a:t>年：起初僅為一些小部落聯合組成，由一個君王統治。經過五百</a:t>
            </a:r>
            <a:endParaRPr lang="en-US" altLang="zh-TW" sz="8000" dirty="0"/>
          </a:p>
          <a:p>
            <a:pPr marL="0" indent="0">
              <a:buNone/>
            </a:pPr>
            <a:r>
              <a:rPr lang="zh-TW" altLang="en-US" sz="8000" dirty="0"/>
              <a:t>多年不斷地爭戰，在主前一世紀</a:t>
            </a:r>
            <a:r>
              <a:rPr lang="zh-CN" altLang="en-US" sz="8000" dirty="0"/>
              <a:t>，</a:t>
            </a:r>
            <a:r>
              <a:rPr lang="ja-JP" altLang="en-US" sz="8000"/>
              <a:t>成为当时的霸主</a:t>
            </a:r>
            <a:r>
              <a:rPr lang="zh-CN" altLang="en-US" sz="8000" dirty="0"/>
              <a:t>。</a:t>
            </a:r>
            <a:endParaRPr lang="en-US" altLang="zh-CN" sz="8000" dirty="0"/>
          </a:p>
          <a:p>
            <a:pPr marL="0" indent="0">
              <a:buNone/>
            </a:pPr>
            <a:r>
              <a:rPr lang="zh-TW" altLang="en-US" sz="8000" dirty="0"/>
              <a:t>主前</a:t>
            </a:r>
            <a:r>
              <a:rPr lang="en-US" sz="8000" dirty="0"/>
              <a:t>63</a:t>
            </a:r>
            <a:r>
              <a:rPr lang="zh-TW" altLang="en-US" sz="8000" dirty="0"/>
              <a:t>年：羅馬大將軍龐培攻佔耶路撒冷，猶太人死傷數十萬，</a:t>
            </a:r>
            <a:r>
              <a:rPr lang="ja-JP" altLang="en-US" sz="8000"/>
              <a:t>同时</a:t>
            </a:r>
            <a:r>
              <a:rPr lang="zh-CN" altLang="en-US" sz="8000" dirty="0">
                <a:ea typeface="PMingLiU" panose="02020500000000000000" pitchFamily="18" charset="-120"/>
                <a:cs typeface="PMingLiU" panose="02020500000000000000" pitchFamily="18" charset="-120"/>
              </a:rPr>
              <a:t>进占叙利亚、巴勒斯坦，设立</a:t>
            </a:r>
            <a:endParaRPr lang="en-US" altLang="zh-CN" sz="8000" dirty="0">
              <a:ea typeface="PMingLiU" panose="02020500000000000000" pitchFamily="18" charset="-120"/>
              <a:cs typeface="PMingLiU" panose="02020500000000000000" pitchFamily="18" charset="-120"/>
            </a:endParaRPr>
          </a:p>
          <a:p>
            <a:pPr marL="0" indent="0">
              <a:buNone/>
            </a:pPr>
            <a:r>
              <a:rPr lang="zh-CN" altLang="en-US" sz="8000" dirty="0">
                <a:ea typeface="PMingLiU" panose="02020500000000000000" pitchFamily="18" charset="-120"/>
                <a:cs typeface="PMingLiU" panose="02020500000000000000" pitchFamily="18" charset="-120"/>
              </a:rPr>
              <a:t>罗马行省，标志犹太历史希腊时期的结束，进入罗马统治时期。</a:t>
            </a:r>
            <a:endParaRPr lang="en-US" altLang="zh-CN" sz="8000" dirty="0">
              <a:ea typeface="PMingLiU" panose="02020500000000000000" pitchFamily="18" charset="-120"/>
              <a:cs typeface="PMingLiU" panose="02020500000000000000" pitchFamily="18" charset="-120"/>
            </a:endParaRPr>
          </a:p>
          <a:p>
            <a:pPr marL="0" indent="0">
              <a:buNone/>
            </a:pPr>
            <a:r>
              <a:rPr lang="ja-JP" altLang="en-US" sz="8000">
                <a:ea typeface="PMingLiU" panose="02020500000000000000" pitchFamily="18" charset="-120"/>
                <a:cs typeface="PMingLiU" panose="02020500000000000000" pitchFamily="18" charset="-120"/>
              </a:rPr>
              <a:t>主前</a:t>
            </a:r>
            <a:r>
              <a:rPr lang="en-US" altLang="ja-JP" sz="8000" dirty="0">
                <a:ea typeface="PMingLiU" panose="02020500000000000000" pitchFamily="18" charset="-120"/>
                <a:cs typeface="PMingLiU" panose="02020500000000000000" pitchFamily="18" charset="-120"/>
              </a:rPr>
              <a:t>29</a:t>
            </a:r>
            <a:r>
              <a:rPr lang="ja-JP" altLang="en-US" sz="8000">
                <a:ea typeface="PMingLiU" panose="02020500000000000000" pitchFamily="18" charset="-120"/>
                <a:cs typeface="PMingLiU" panose="02020500000000000000" pitchFamily="18" charset="-120"/>
              </a:rPr>
              <a:t>年，屋大维凯旋回罗马，掌握了罗马的最高权力，成为凯撒独一无二的军事独裁继承人。公</a:t>
            </a:r>
            <a:endParaRPr lang="en-US" altLang="ja-JP" sz="8000" dirty="0">
              <a:ea typeface="PMingLiU" panose="02020500000000000000" pitchFamily="18" charset="-120"/>
              <a:cs typeface="PMingLiU" panose="02020500000000000000" pitchFamily="18" charset="-120"/>
            </a:endParaRPr>
          </a:p>
          <a:p>
            <a:pPr marL="0" indent="0">
              <a:buNone/>
            </a:pPr>
            <a:r>
              <a:rPr lang="ja-JP" altLang="en-US" sz="8000">
                <a:ea typeface="PMingLiU" panose="02020500000000000000" pitchFamily="18" charset="-120"/>
                <a:cs typeface="PMingLiU" panose="02020500000000000000" pitchFamily="18" charset="-120"/>
              </a:rPr>
              <a:t>元前</a:t>
            </a:r>
            <a:r>
              <a:rPr lang="en-US" altLang="ja-JP" sz="8000" dirty="0">
                <a:ea typeface="PMingLiU" panose="02020500000000000000" pitchFamily="18" charset="-120"/>
                <a:cs typeface="PMingLiU" panose="02020500000000000000" pitchFamily="18" charset="-120"/>
              </a:rPr>
              <a:t>27</a:t>
            </a:r>
            <a:r>
              <a:rPr lang="ja-JP" altLang="en-US" sz="8000">
                <a:ea typeface="PMingLiU" panose="02020500000000000000" pitchFamily="18" charset="-120"/>
                <a:cs typeface="PMingLiU" panose="02020500000000000000" pitchFamily="18" charset="-120"/>
              </a:rPr>
              <a:t>年</a:t>
            </a:r>
            <a:r>
              <a:rPr lang="en-US" altLang="ja-JP" sz="8000" dirty="0">
                <a:ea typeface="PMingLiU" panose="02020500000000000000" pitchFamily="18" charset="-120"/>
                <a:cs typeface="PMingLiU" panose="02020500000000000000" pitchFamily="18" charset="-120"/>
              </a:rPr>
              <a:t>1</a:t>
            </a:r>
            <a:r>
              <a:rPr lang="ja-JP" altLang="en-US" sz="8000">
                <a:ea typeface="PMingLiU" panose="02020500000000000000" pitchFamily="18" charset="-120"/>
                <a:cs typeface="PMingLiU" panose="02020500000000000000" pitchFamily="18" charset="-120"/>
              </a:rPr>
              <a:t>月</a:t>
            </a:r>
            <a:r>
              <a:rPr lang="en-US" altLang="ja-JP" sz="8000" dirty="0">
                <a:ea typeface="PMingLiU" panose="02020500000000000000" pitchFamily="18" charset="-120"/>
                <a:cs typeface="PMingLiU" panose="02020500000000000000" pitchFamily="18" charset="-120"/>
              </a:rPr>
              <a:t>13</a:t>
            </a:r>
            <a:r>
              <a:rPr lang="ja-JP" altLang="en-US" sz="8000">
                <a:ea typeface="PMingLiU" panose="02020500000000000000" pitchFamily="18" charset="-120"/>
                <a:cs typeface="PMingLiU" panose="02020500000000000000" pitchFamily="18" charset="-120"/>
              </a:rPr>
              <a:t>日，罗马元老院授与屋大维“奥古斯都“（</a:t>
            </a:r>
            <a:r>
              <a:rPr lang="en-US" altLang="zh-CN" sz="8000" dirty="0">
                <a:ea typeface="PMingLiU" panose="02020500000000000000" pitchFamily="18" charset="-120"/>
                <a:cs typeface="PMingLiU" panose="02020500000000000000" pitchFamily="18" charset="-120"/>
              </a:rPr>
              <a:t>Augustus</a:t>
            </a:r>
            <a:r>
              <a:rPr lang="ja-JP" altLang="en-US" sz="8000">
                <a:ea typeface="PMingLiU" panose="02020500000000000000" pitchFamily="18" charset="-120"/>
                <a:cs typeface="PMingLiU" panose="02020500000000000000" pitchFamily="18" charset="-120"/>
              </a:rPr>
              <a:t>拉丁语“神圣尊严”）的尊称，</a:t>
            </a:r>
            <a:endParaRPr lang="en-US" altLang="ja-JP" sz="8000" dirty="0">
              <a:ea typeface="PMingLiU" panose="02020500000000000000" pitchFamily="18" charset="-120"/>
              <a:cs typeface="PMingLiU" panose="02020500000000000000" pitchFamily="18" charset="-120"/>
            </a:endParaRPr>
          </a:p>
          <a:p>
            <a:pPr marL="0" indent="0">
              <a:buNone/>
            </a:pPr>
            <a:r>
              <a:rPr lang="ja-JP" altLang="en-US" sz="8000">
                <a:ea typeface="PMingLiU" panose="02020500000000000000" pitchFamily="18" charset="-120"/>
                <a:cs typeface="PMingLiU" panose="02020500000000000000" pitchFamily="18" charset="-120"/>
              </a:rPr>
              <a:t>屋大维成为罗马的第一位正式皇帝，</a:t>
            </a:r>
            <a:r>
              <a:rPr lang="zh-TW" altLang="en-US" sz="8000" dirty="0"/>
              <a:t>獨攬軍事、行政、立法、財政、司法、外交等六大權於一身</a:t>
            </a:r>
            <a:r>
              <a:rPr lang="en-US" sz="8000" dirty="0"/>
              <a:t>,</a:t>
            </a:r>
            <a:r>
              <a:rPr lang="zh-TW" altLang="en-US" sz="8000" dirty="0"/>
              <a:t>在</a:t>
            </a:r>
            <a:endParaRPr lang="en-US" altLang="zh-TW" sz="8000" dirty="0"/>
          </a:p>
          <a:p>
            <a:pPr marL="0" indent="0">
              <a:buNone/>
            </a:pPr>
            <a:r>
              <a:rPr lang="zh-TW" altLang="en-US" sz="8000" dirty="0"/>
              <a:t>羅馬史上為一傑出之皇帝（執政由</a:t>
            </a:r>
            <a:r>
              <a:rPr lang="en-US" sz="8000" dirty="0"/>
              <a:t>27B.C.</a:t>
            </a:r>
            <a:r>
              <a:rPr lang="zh-TW" altLang="en-US" sz="8000" dirty="0"/>
              <a:t>～</a:t>
            </a:r>
            <a:r>
              <a:rPr lang="en-US" sz="8000" dirty="0"/>
              <a:t>A.D.14</a:t>
            </a:r>
            <a:r>
              <a:rPr lang="zh-TW" altLang="en-US" sz="8000" dirty="0"/>
              <a:t>）。</a:t>
            </a:r>
            <a:r>
              <a:rPr lang="zh-CN" altLang="en-US" sz="8000" dirty="0"/>
              <a:t>（基督生在他執政之時（路</a:t>
            </a:r>
            <a:r>
              <a:rPr lang="en-US" sz="8000" dirty="0"/>
              <a:t>2</a:t>
            </a:r>
            <a:r>
              <a:rPr lang="zh-CN" altLang="en-US" sz="8000" dirty="0"/>
              <a:t>：</a:t>
            </a:r>
            <a:r>
              <a:rPr lang="en-US" sz="8000" dirty="0"/>
              <a:t>1</a:t>
            </a:r>
            <a:r>
              <a:rPr lang="zh-CN" altLang="en-US" sz="8000" dirty="0"/>
              <a:t>）</a:t>
            </a:r>
            <a:r>
              <a:rPr lang="ja-JP" altLang="en-US" sz="8000">
                <a:ea typeface="PMingLiU" panose="02020500000000000000" pitchFamily="18" charset="-120"/>
                <a:cs typeface="PMingLiU" panose="02020500000000000000" pitchFamily="18" charset="-120"/>
              </a:rPr>
              <a:t>罗马从此进</a:t>
            </a:r>
            <a:endParaRPr lang="en-US" altLang="ja-JP" sz="8000" dirty="0">
              <a:ea typeface="PMingLiU" panose="02020500000000000000" pitchFamily="18" charset="-120"/>
              <a:cs typeface="PMingLiU" panose="02020500000000000000" pitchFamily="18" charset="-120"/>
            </a:endParaRPr>
          </a:p>
          <a:p>
            <a:pPr marL="0" indent="0">
              <a:buNone/>
            </a:pPr>
            <a:r>
              <a:rPr lang="ja-JP" altLang="en-US" sz="8000">
                <a:ea typeface="PMingLiU" panose="02020500000000000000" pitchFamily="18" charset="-120"/>
                <a:cs typeface="PMingLiU" panose="02020500000000000000" pitchFamily="18" charset="-120"/>
              </a:rPr>
              <a:t>入帝国时期。</a:t>
            </a:r>
            <a:endParaRPr lang="en-US" altLang="ja-JP" sz="8000" dirty="0">
              <a:ea typeface="PMingLiU" panose="02020500000000000000" pitchFamily="18" charset="-120"/>
              <a:cs typeface="PMingLiU" panose="02020500000000000000" pitchFamily="18" charset="-120"/>
            </a:endParaRPr>
          </a:p>
          <a:p>
            <a:pPr marL="0" indent="0">
              <a:buNone/>
            </a:pPr>
            <a:br>
              <a:rPr lang="ja-JP" altLang="en-US" sz="8000">
                <a:ea typeface="PMingLiU" panose="02020500000000000000" pitchFamily="18" charset="-120"/>
                <a:cs typeface="PMingLiU" panose="02020500000000000000" pitchFamily="18" charset="-120"/>
              </a:rPr>
            </a:br>
            <a:r>
              <a:rPr lang="zh-TW" altLang="en-US" sz="8000" dirty="0"/>
              <a:t>主後</a:t>
            </a:r>
            <a:r>
              <a:rPr lang="en-US" sz="8000" dirty="0"/>
              <a:t>66</a:t>
            </a:r>
            <a:r>
              <a:rPr lang="zh-TW" altLang="en-US" sz="8000" dirty="0"/>
              <a:t>年：猶太與羅馬人爆發戰爭</a:t>
            </a:r>
            <a:r>
              <a:rPr lang="zh-CN" altLang="en-US" sz="8000" dirty="0"/>
              <a:t>（</a:t>
            </a:r>
            <a:r>
              <a:rPr lang="en-US" altLang="zh-CN" sz="8000" dirty="0"/>
              <a:t>The great Revolt)</a:t>
            </a:r>
            <a:r>
              <a:rPr lang="zh-TW" altLang="en-US" sz="8000" dirty="0"/>
              <a:t>，三年半後在主後</a:t>
            </a:r>
            <a:r>
              <a:rPr lang="en-US" sz="8000" dirty="0"/>
              <a:t>70</a:t>
            </a:r>
            <a:r>
              <a:rPr lang="zh-TW" altLang="en-US" sz="8000" dirty="0"/>
              <a:t>年羅將軍提多攻陷耶路撒冷，</a:t>
            </a:r>
            <a:endParaRPr lang="en-US" altLang="zh-TW" sz="8000" dirty="0"/>
          </a:p>
          <a:p>
            <a:pPr marL="0" indent="0">
              <a:buNone/>
            </a:pPr>
            <a:r>
              <a:rPr lang="zh-TW" altLang="en-US" sz="8000" dirty="0"/>
              <a:t>燒燬城及聖殿</a:t>
            </a:r>
            <a:r>
              <a:rPr lang="en-US" sz="8000" dirty="0"/>
              <a:t>,</a:t>
            </a:r>
            <a:r>
              <a:rPr lang="zh-CN" altLang="en-US" sz="8000" dirty="0"/>
              <a:t> </a:t>
            </a:r>
            <a:r>
              <a:rPr lang="zh-TW" altLang="en-US" sz="8000" dirty="0"/>
              <a:t>猶太人約</a:t>
            </a:r>
            <a:r>
              <a:rPr lang="en-US" sz="8000" dirty="0"/>
              <a:t>110</a:t>
            </a:r>
            <a:r>
              <a:rPr lang="zh-TW" altLang="en-US" sz="8000" dirty="0"/>
              <a:t>萬人死亡</a:t>
            </a:r>
            <a:r>
              <a:rPr lang="en-US" sz="8000" dirty="0"/>
              <a:t>,</a:t>
            </a:r>
            <a:r>
              <a:rPr lang="zh-CN" altLang="en-US" sz="8000" dirty="0"/>
              <a:t> </a:t>
            </a:r>
            <a:r>
              <a:rPr lang="en-US" sz="8000" dirty="0"/>
              <a:t>10</a:t>
            </a:r>
            <a:r>
              <a:rPr lang="zh-TW" altLang="en-US" sz="8000" dirty="0"/>
              <a:t>萬人被俘。 主後</a:t>
            </a:r>
            <a:r>
              <a:rPr lang="en-US" sz="8000" dirty="0"/>
              <a:t>132</a:t>
            </a:r>
            <a:r>
              <a:rPr lang="zh-TW" altLang="en-US" sz="8000" dirty="0"/>
              <a:t>年至</a:t>
            </a:r>
            <a:r>
              <a:rPr lang="en-US" sz="8000" dirty="0"/>
              <a:t>135</a:t>
            </a:r>
            <a:r>
              <a:rPr lang="zh-TW" altLang="en-US" sz="8000" dirty="0"/>
              <a:t>年爆發第二次「猶太戰爭」</a:t>
            </a:r>
            <a:endParaRPr lang="en-US" altLang="zh-TW" sz="8000" dirty="0"/>
          </a:p>
          <a:p>
            <a:pPr marL="0" indent="0">
              <a:buNone/>
            </a:pPr>
            <a:r>
              <a:rPr lang="zh-TW" altLang="en-US" sz="8000" dirty="0"/>
              <a:t>，三年半血戰，猶太人死</a:t>
            </a:r>
            <a:r>
              <a:rPr lang="en-US" sz="8000" dirty="0"/>
              <a:t>58</a:t>
            </a:r>
            <a:r>
              <a:rPr lang="zh-TW" altLang="en-US" sz="8000" dirty="0"/>
              <a:t>萬人，傷亡及被擄不計其數。此後羅馬皇帝不准猶太人住耶路撒冷</a:t>
            </a:r>
            <a:r>
              <a:rPr lang="en-US" sz="8000" dirty="0"/>
              <a:t>, </a:t>
            </a:r>
            <a:r>
              <a:rPr lang="zh-TW" altLang="en-US" sz="8000" dirty="0"/>
              <a:t>甚至</a:t>
            </a:r>
            <a:endParaRPr lang="en-US" altLang="zh-TW" sz="8000" dirty="0"/>
          </a:p>
          <a:p>
            <a:pPr marL="0" indent="0">
              <a:buNone/>
            </a:pPr>
            <a:r>
              <a:rPr lang="zh-TW" altLang="en-US" sz="8000" dirty="0"/>
              <a:t>不准接近</a:t>
            </a:r>
            <a:r>
              <a:rPr lang="zh-CN" altLang="en-US" sz="8000" dirty="0"/>
              <a:t>。</a:t>
            </a:r>
            <a:r>
              <a:rPr lang="zh-TW" altLang="en-US" sz="8000" dirty="0"/>
              <a:t>改猶太地為「敘利亞巴勒斯丁」，猶太人成為無國之民</a:t>
            </a:r>
            <a:r>
              <a:rPr lang="en-US" sz="8000" dirty="0"/>
              <a:t>,</a:t>
            </a:r>
            <a:r>
              <a:rPr lang="zh-CN" altLang="en-US" sz="8000" dirty="0"/>
              <a:t> </a:t>
            </a:r>
            <a:r>
              <a:rPr lang="zh-TW" altLang="en-US" sz="8000" dirty="0"/>
              <a:t>直至主後</a:t>
            </a:r>
            <a:r>
              <a:rPr lang="en-US" sz="8000" dirty="0"/>
              <a:t>1948</a:t>
            </a:r>
            <a:r>
              <a:rPr lang="zh-TW" altLang="en-US" sz="8000" dirty="0"/>
              <a:t>年復國。</a:t>
            </a:r>
            <a:endParaRPr lang="en-US" sz="8000" dirty="0"/>
          </a:p>
          <a:p>
            <a:pPr marL="0" indent="0">
              <a:buNone/>
            </a:pPr>
            <a:r>
              <a:rPr lang="en-US" sz="8000" dirty="0"/>
              <a:t> </a:t>
            </a:r>
          </a:p>
          <a:p>
            <a:pPr marL="0" indent="0">
              <a:buNone/>
            </a:pPr>
            <a:r>
              <a:rPr lang="en-US" sz="7400" dirty="0"/>
              <a:t> </a:t>
            </a:r>
          </a:p>
        </p:txBody>
      </p:sp>
    </p:spTree>
    <p:extLst>
      <p:ext uri="{BB962C8B-B14F-4D97-AF65-F5344CB8AC3E}">
        <p14:creationId xmlns:p14="http://schemas.microsoft.com/office/powerpoint/2010/main" val="21281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3" end="3"/>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edg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edg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edg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edg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edge">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edge">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edge">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edge">
                                      <p:cBhvr>
                                        <p:cTn id="62" dur="20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edge">
                                      <p:cBhvr>
                                        <p:cTn id="67" dur="20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edge">
                                      <p:cBhvr>
                                        <p:cTn id="72" dur="20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edge">
                                      <p:cBhvr>
                                        <p:cTn id="77" dur="20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wedge">
                                      <p:cBhvr>
                                        <p:cTn id="82" dur="20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edge">
                                      <p:cBhvr>
                                        <p:cTn id="87" dur="20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wedge">
                                      <p:cBhvr>
                                        <p:cTn id="92" dur="20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Effect transition="in" filter="wedge">
                                      <p:cBhvr>
                                        <p:cTn id="97"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DF0CDF-6EC4-C24F-94F4-D4B2F666E51B}"/>
              </a:ext>
            </a:extLst>
          </p:cNvPr>
          <p:cNvSpPr>
            <a:spLocks noChangeArrowheads="1"/>
          </p:cNvSpPr>
          <p:nvPr/>
        </p:nvSpPr>
        <p:spPr bwMode="auto">
          <a:xfrm>
            <a:off x="-1841259" y="2652889"/>
            <a:ext cx="182686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2" descr="/var/folders/z0/b9jt_0j904l30_p46nz9vrhr0000gn/T/com.microsoft.Word/WebArchiveCopyPasteTempFiles/ntg01_02_2.gif">
            <a:extLst>
              <a:ext uri="{FF2B5EF4-FFF2-40B4-BE49-F238E27FC236}">
                <a16:creationId xmlns:a16="http://schemas.microsoft.com/office/drawing/2014/main" id="{D6607B7F-0FA9-9340-9E23-5691DC6B512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5423" y="496711"/>
            <a:ext cx="7326488" cy="4346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3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8776B-7853-5E4D-B1B7-2BB9EB9E9073}"/>
              </a:ext>
            </a:extLst>
          </p:cNvPr>
          <p:cNvSpPr>
            <a:spLocks noGrp="1"/>
          </p:cNvSpPr>
          <p:nvPr>
            <p:ph idx="1"/>
          </p:nvPr>
        </p:nvSpPr>
        <p:spPr>
          <a:xfrm>
            <a:off x="838200" y="567159"/>
            <a:ext cx="10805932" cy="5867508"/>
          </a:xfrm>
        </p:spPr>
        <p:txBody>
          <a:bodyPr>
            <a:normAutofit fontScale="92500"/>
          </a:bodyPr>
          <a:lstStyle/>
          <a:p>
            <a:pPr marL="0" indent="0">
              <a:buNone/>
            </a:pPr>
            <a:r>
              <a:rPr lang="zh-CN" altLang="en-US" dirty="0"/>
              <a:t>罗马附庸犹太希律王朝的统治</a:t>
            </a:r>
            <a:endParaRPr lang="en-US" dirty="0"/>
          </a:p>
          <a:p>
            <a:pPr marL="0" indent="0">
              <a:buNone/>
            </a:pPr>
            <a:r>
              <a:rPr lang="zh-CN" altLang="en-US" dirty="0"/>
              <a:t>从安提帕特到大希律为犹太王</a:t>
            </a:r>
            <a:endParaRPr lang="en-US" dirty="0"/>
          </a:p>
          <a:p>
            <a:pPr marL="0" indent="0">
              <a:buNone/>
            </a:pPr>
            <a:r>
              <a:rPr lang="zh-CN" altLang="en-US" dirty="0"/>
              <a:t>从安提帕特（</a:t>
            </a:r>
            <a:r>
              <a:rPr lang="ja-JP" altLang="en-US"/>
              <a:t>以东人</a:t>
            </a:r>
            <a:r>
              <a:rPr lang="zh-CN" altLang="en-US" dirty="0"/>
              <a:t>）到大希律（</a:t>
            </a:r>
            <a:r>
              <a:rPr lang="ja-JP" altLang="en-US"/>
              <a:t>其次子</a:t>
            </a:r>
            <a:r>
              <a:rPr lang="zh-CN" altLang="en-US" dirty="0"/>
              <a:t>）为犹太王</a:t>
            </a:r>
            <a:endParaRPr lang="en-US" dirty="0"/>
          </a:p>
          <a:p>
            <a:pPr marL="0" indent="0">
              <a:buNone/>
            </a:pPr>
            <a:r>
              <a:rPr lang="zh-CN" altLang="en-US" dirty="0"/>
              <a:t>大希律三十四年的残暴统治（公元前</a:t>
            </a:r>
            <a:r>
              <a:rPr lang="en-US" dirty="0"/>
              <a:t>37</a:t>
            </a:r>
            <a:r>
              <a:rPr lang="zh-CN" altLang="en-US" dirty="0"/>
              <a:t>～前</a:t>
            </a:r>
            <a:r>
              <a:rPr lang="en-US" dirty="0"/>
              <a:t>4</a:t>
            </a:r>
            <a:r>
              <a:rPr lang="zh-CN" altLang="en-US" dirty="0"/>
              <a:t>年）</a:t>
            </a:r>
            <a:r>
              <a:rPr lang="ja-JP" altLang="en-US"/>
              <a:t>耶稣诞生于大希律统治期间</a:t>
            </a:r>
            <a:r>
              <a:rPr lang="zh-CN" altLang="en-US" dirty="0"/>
              <a:t>。（</a:t>
            </a:r>
            <a:r>
              <a:rPr lang="ja-JP" altLang="en-US"/>
              <a:t>太</a:t>
            </a:r>
            <a:r>
              <a:rPr lang="zh-CN" altLang="en-US" dirty="0"/>
              <a:t> </a:t>
            </a:r>
            <a:r>
              <a:rPr lang="en-US" altLang="zh-CN" dirty="0"/>
              <a:t>2:1</a:t>
            </a:r>
            <a:r>
              <a:rPr lang="zh-CN" altLang="en-US" dirty="0"/>
              <a:t>）</a:t>
            </a:r>
            <a:endParaRPr lang="en-US" altLang="zh-CN" dirty="0"/>
          </a:p>
          <a:p>
            <a:pPr marL="0" indent="0">
              <a:buNone/>
            </a:pPr>
            <a:r>
              <a:rPr lang="zh-CN" altLang="en-US" dirty="0"/>
              <a:t>大希律王以下的第二代</a:t>
            </a:r>
            <a:r>
              <a:rPr lang="en-US" dirty="0"/>
              <a:t>“</a:t>
            </a:r>
            <a:r>
              <a:rPr lang="zh-CN" altLang="en-US" dirty="0"/>
              <a:t>希律王</a:t>
            </a:r>
            <a:r>
              <a:rPr lang="en-US" dirty="0"/>
              <a:t>”</a:t>
            </a:r>
          </a:p>
          <a:p>
            <a:pPr marL="0" indent="0">
              <a:buNone/>
            </a:pPr>
            <a:r>
              <a:rPr lang="en-US" dirty="0"/>
              <a:t>1.</a:t>
            </a:r>
            <a:r>
              <a:rPr lang="zh-CN" altLang="en-US" dirty="0"/>
              <a:t>希律亚基老（公元前</a:t>
            </a:r>
            <a:r>
              <a:rPr lang="en-US" dirty="0"/>
              <a:t>4</a:t>
            </a:r>
            <a:r>
              <a:rPr lang="zh-CN" altLang="en-US" dirty="0"/>
              <a:t>年～公元</a:t>
            </a:r>
            <a:r>
              <a:rPr lang="en-US" dirty="0"/>
              <a:t>6</a:t>
            </a:r>
            <a:r>
              <a:rPr lang="zh-CN" altLang="en-US" dirty="0"/>
              <a:t>年）亚基老是大希律王第四妻的长子，他在位时施行暴力统治，在一次逾越节里屠杀三千犹太人（</a:t>
            </a:r>
            <a:r>
              <a:rPr lang="en-US" altLang="zh-CN" dirty="0"/>
              <a:t>《</a:t>
            </a:r>
            <a:r>
              <a:rPr lang="zh-CN" altLang="en-US" dirty="0"/>
              <a:t>马太福音</a:t>
            </a:r>
            <a:r>
              <a:rPr lang="en-US" altLang="zh-CN" dirty="0"/>
              <a:t>》</a:t>
            </a:r>
            <a:r>
              <a:rPr lang="en-US" dirty="0"/>
              <a:t>2</a:t>
            </a:r>
            <a:r>
              <a:rPr lang="zh-CN" altLang="en-US" dirty="0"/>
              <a:t>：</a:t>
            </a:r>
            <a:r>
              <a:rPr lang="en-US" dirty="0"/>
              <a:t>22</a:t>
            </a:r>
            <a:r>
              <a:rPr lang="zh-CN" altLang="en-US" dirty="0"/>
              <a:t>），撒玛利亚人和犹太人上告于罗马皇帝屋大维，甚至他弟弟分封王希律安提帕和异母弟特拉可尼分封王腓力第二也联名控诉。罗马皇帝于公元</a:t>
            </a:r>
            <a:r>
              <a:rPr lang="en-US" dirty="0"/>
              <a:t>6</a:t>
            </a:r>
            <a:r>
              <a:rPr lang="zh-CN" altLang="en-US" dirty="0"/>
              <a:t>年下令罢黜亚基老，流放。</a:t>
            </a:r>
            <a:endParaRPr lang="en-US" dirty="0"/>
          </a:p>
          <a:p>
            <a:pPr marL="0" indent="0">
              <a:buNone/>
            </a:pPr>
            <a:r>
              <a:rPr lang="en-US" dirty="0"/>
              <a:t>2.</a:t>
            </a:r>
            <a:r>
              <a:rPr lang="zh-CN" altLang="en-US" dirty="0"/>
              <a:t>希律安提帕（公元前</a:t>
            </a:r>
            <a:r>
              <a:rPr lang="en-US" dirty="0"/>
              <a:t>4</a:t>
            </a:r>
            <a:r>
              <a:rPr lang="zh-CN" altLang="en-US" dirty="0"/>
              <a:t>～公元</a:t>
            </a:r>
            <a:r>
              <a:rPr lang="en-US" dirty="0"/>
              <a:t>39</a:t>
            </a:r>
            <a:r>
              <a:rPr lang="zh-CN" altLang="en-US" dirty="0"/>
              <a:t>年）</a:t>
            </a:r>
            <a:br>
              <a:rPr lang="en-US" dirty="0"/>
            </a:br>
            <a:r>
              <a:rPr lang="zh-CN" altLang="en-US" dirty="0"/>
              <a:t>希律安提帕是大希律四妻的次子，亚基老的亲弟，他是分封王，分管加利利和河东的比利亚，在位期间长达</a:t>
            </a:r>
            <a:r>
              <a:rPr lang="en-US" dirty="0"/>
              <a:t>41</a:t>
            </a:r>
            <a:r>
              <a:rPr lang="zh-CN" altLang="en-US" dirty="0"/>
              <a:t>年之久，</a:t>
            </a:r>
            <a:r>
              <a:rPr lang="ja-JP" altLang="en-US"/>
              <a:t>淫娶希罗底</a:t>
            </a:r>
            <a:r>
              <a:rPr lang="en-US" dirty="0"/>
              <a:t> </a:t>
            </a:r>
            <a:r>
              <a:rPr lang="zh-CN" altLang="en-US" dirty="0"/>
              <a:t>，</a:t>
            </a:r>
            <a:r>
              <a:rPr lang="ja-JP" altLang="en-US"/>
              <a:t>杀施洗约翰</a:t>
            </a:r>
            <a:endParaRPr lang="en-US" dirty="0"/>
          </a:p>
        </p:txBody>
      </p:sp>
    </p:spTree>
    <p:extLst>
      <p:ext uri="{BB962C8B-B14F-4D97-AF65-F5344CB8AC3E}">
        <p14:creationId xmlns:p14="http://schemas.microsoft.com/office/powerpoint/2010/main" val="255342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ED413869-A23E-9B46-A5CB-6416131CACFA}"/>
              </a:ext>
            </a:extLst>
          </p:cNvPr>
          <p:cNvPicPr>
            <a:picLocks noGrp="1" noChangeAspect="1"/>
          </p:cNvPicPr>
          <p:nvPr>
            <p:ph idx="1"/>
          </p:nvPr>
        </p:nvPicPr>
        <p:blipFill>
          <a:blip r:embed="rId2"/>
          <a:stretch>
            <a:fillRect/>
          </a:stretch>
        </p:blipFill>
        <p:spPr>
          <a:xfrm>
            <a:off x="254001" y="118532"/>
            <a:ext cx="11446932" cy="6739467"/>
          </a:xfrm>
          <a:prstGeom prst="rect">
            <a:avLst/>
          </a:prstGeom>
        </p:spPr>
      </p:pic>
    </p:spTree>
    <p:extLst>
      <p:ext uri="{BB962C8B-B14F-4D97-AF65-F5344CB8AC3E}">
        <p14:creationId xmlns:p14="http://schemas.microsoft.com/office/powerpoint/2010/main" val="219790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E749-8BF6-0D43-960A-DCCD509654A9}"/>
              </a:ext>
            </a:extLst>
          </p:cNvPr>
          <p:cNvSpPr>
            <a:spLocks noGrp="1"/>
          </p:cNvSpPr>
          <p:nvPr>
            <p:ph type="title"/>
          </p:nvPr>
        </p:nvSpPr>
        <p:spPr>
          <a:xfrm>
            <a:off x="838200" y="365125"/>
            <a:ext cx="10515600" cy="955675"/>
          </a:xfrm>
        </p:spPr>
        <p:txBody>
          <a:bodyPr>
            <a:normAutofit/>
          </a:bodyPr>
          <a:lstStyle/>
          <a:p>
            <a:pPr algn="ctr"/>
            <a:r>
              <a:rPr lang="ja-JP" altLang="en-US" sz="3200" b="1"/>
              <a:t>犹太人的三观</a:t>
            </a:r>
            <a:endParaRPr lang="en-US" sz="3200" b="1" dirty="0"/>
          </a:p>
        </p:txBody>
      </p:sp>
      <p:sp>
        <p:nvSpPr>
          <p:cNvPr id="3" name="Content Placeholder 2">
            <a:extLst>
              <a:ext uri="{FF2B5EF4-FFF2-40B4-BE49-F238E27FC236}">
                <a16:creationId xmlns:a16="http://schemas.microsoft.com/office/drawing/2014/main" id="{A0D714C1-BC3F-2B47-A0DC-FE7E9EDEF25B}"/>
              </a:ext>
            </a:extLst>
          </p:cNvPr>
          <p:cNvSpPr>
            <a:spLocks noGrp="1"/>
          </p:cNvSpPr>
          <p:nvPr>
            <p:ph idx="1"/>
          </p:nvPr>
        </p:nvSpPr>
        <p:spPr>
          <a:xfrm>
            <a:off x="838200" y="1320800"/>
            <a:ext cx="10515600" cy="4856163"/>
          </a:xfrm>
        </p:spPr>
        <p:txBody>
          <a:bodyPr>
            <a:normAutofit/>
          </a:bodyPr>
          <a:lstStyle/>
          <a:p>
            <a:pPr marL="0" indent="0">
              <a:buNone/>
            </a:pPr>
            <a:r>
              <a:rPr lang="zh-CN" altLang="en-US" dirty="0"/>
              <a:t>从大卫王朝开始衰败，到彻底亡国并在两约期间这四百多年的历史，犹太民族一直活在被外邦的强权统治下。他们遭遇着一番又一番的残酷镇压，残杀和凌辱。在这苦难的煎熬中，给犹太民族惟一的盼望，就是神曾透过先知给他们的应许：这应许的</a:t>
            </a:r>
            <a:r>
              <a:rPr lang="zh-CN" altLang="en-US" dirty="0">
                <a:highlight>
                  <a:srgbClr val="FFFF00"/>
                </a:highlight>
              </a:rPr>
              <a:t>焦点就是大卫的子孙，君王以及他所建立的荣耀的国度。</a:t>
            </a:r>
            <a:endParaRPr lang="en-US" dirty="0">
              <a:highlight>
                <a:srgbClr val="FFFF00"/>
              </a:highlight>
            </a:endParaRPr>
          </a:p>
          <a:p>
            <a:pPr marL="0" indent="0">
              <a:buNone/>
            </a:pPr>
            <a:r>
              <a:rPr lang="zh-CN" altLang="en-US" dirty="0"/>
              <a:t>但不得不正视的是：对一般犹太人来讲，虽然有大卫子孙的观念，对天国的盼望</a:t>
            </a:r>
            <a:r>
              <a:rPr lang="en-US" dirty="0"/>
              <a:t>, </a:t>
            </a:r>
            <a:r>
              <a:rPr lang="zh-CN" altLang="en-US" dirty="0"/>
              <a:t>但他们仅仅是</a:t>
            </a:r>
            <a:r>
              <a:rPr lang="zh-CN" altLang="en-US" dirty="0">
                <a:highlight>
                  <a:srgbClr val="00FFFF"/>
                </a:highlight>
              </a:rPr>
              <a:t>从狭窄的民族自尊里面产生以色列复国、复兴的一个盼望，</a:t>
            </a:r>
            <a:r>
              <a:rPr lang="zh-CN" altLang="en-US" dirty="0"/>
              <a:t>这也就成为他们祷告生活、政治生活、宗教生活的重心：「上帝啊，复兴以色列国吧！」「上帝啊，重建大卫的宝座！」「上帝啊，重立敬拜、事奉你的祭坛！」他们在每一天的祷告中，也不断地祈求耶和华神赐下弥赛亚救主。但是他们对于君王和国度以及弥赛亚的观念是建立在属地的心思之上。</a:t>
            </a:r>
            <a:endParaRPr lang="en-US" dirty="0"/>
          </a:p>
          <a:p>
            <a:endParaRPr lang="en-US" dirty="0"/>
          </a:p>
          <a:p>
            <a:endParaRPr lang="en-US" dirty="0"/>
          </a:p>
        </p:txBody>
      </p:sp>
    </p:spTree>
    <p:extLst>
      <p:ext uri="{BB962C8B-B14F-4D97-AF65-F5344CB8AC3E}">
        <p14:creationId xmlns:p14="http://schemas.microsoft.com/office/powerpoint/2010/main" val="18156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1F03A-6730-6749-AA5D-548BD0CACABD}"/>
              </a:ext>
            </a:extLst>
          </p:cNvPr>
          <p:cNvSpPr>
            <a:spLocks noGrp="1"/>
          </p:cNvSpPr>
          <p:nvPr>
            <p:ph idx="1"/>
          </p:nvPr>
        </p:nvSpPr>
        <p:spPr>
          <a:xfrm>
            <a:off x="169333" y="1"/>
            <a:ext cx="12022667" cy="6858000"/>
          </a:xfrm>
        </p:spPr>
        <p:txBody>
          <a:bodyPr>
            <a:noAutofit/>
          </a:bodyPr>
          <a:lstStyle/>
          <a:p>
            <a:pPr marL="0" indent="0">
              <a:buNone/>
            </a:pPr>
            <a:endParaRPr lang="en-US" sz="2400" dirty="0"/>
          </a:p>
          <a:p>
            <a:pPr marL="0" indent="0">
              <a:buNone/>
            </a:pPr>
            <a:r>
              <a:rPr lang="en-US" sz="2400" dirty="0"/>
              <a:t>1.</a:t>
            </a:r>
            <a:r>
              <a:rPr lang="zh-TW" altLang="en-US" sz="2400" dirty="0"/>
              <a:t>错误的国度王观：</a:t>
            </a:r>
            <a:endParaRPr lang="en-US" altLang="zh-TW" sz="2400" dirty="0"/>
          </a:p>
          <a:p>
            <a:pPr marL="0" indent="0">
              <a:buNone/>
            </a:pPr>
            <a:r>
              <a:rPr lang="ja-JP" altLang="en-US" sz="2400"/>
              <a:t>重温大卫之约</a:t>
            </a:r>
            <a:r>
              <a:rPr lang="zh-CN" altLang="en-US" sz="2400" dirty="0">
                <a:solidFill>
                  <a:srgbClr val="C00000"/>
                </a:solidFill>
              </a:rPr>
              <a:t>：</a:t>
            </a:r>
            <a:r>
              <a:rPr lang="en-US" sz="2400" dirty="0">
                <a:solidFill>
                  <a:srgbClr val="C00000"/>
                </a:solidFill>
              </a:rPr>
              <a:t> </a:t>
            </a:r>
            <a:r>
              <a:rPr lang="en-US" altLang="ja-JP" sz="2400" dirty="0">
                <a:solidFill>
                  <a:srgbClr val="C00000"/>
                </a:solidFill>
              </a:rPr>
              <a:t>7:8</a:t>
            </a:r>
            <a:r>
              <a:rPr lang="ja-JP" altLang="en-US" sz="2400">
                <a:solidFill>
                  <a:srgbClr val="C00000"/>
                </a:solidFill>
                <a:latin typeface="-webkit-standard"/>
              </a:rPr>
              <a:t> 現在你要告訴我僕人大衛說、萬軍之耶和華如此說、我從羊圈中將你召來、叫你不再跟從羊群、立你作我民以色列的君。</a:t>
            </a:r>
            <a:br>
              <a:rPr lang="ja-JP" altLang="en-US" sz="2400">
                <a:solidFill>
                  <a:srgbClr val="C00000"/>
                </a:solidFill>
              </a:rPr>
            </a:br>
            <a:r>
              <a:rPr lang="en-US" altLang="ja-JP" sz="2400" dirty="0">
                <a:solidFill>
                  <a:srgbClr val="C00000"/>
                </a:solidFill>
              </a:rPr>
              <a:t>7:9</a:t>
            </a:r>
            <a:r>
              <a:rPr lang="ja-JP" altLang="en-US" sz="2400">
                <a:solidFill>
                  <a:srgbClr val="C00000"/>
                </a:solidFill>
                <a:latin typeface="-webkit-standard"/>
              </a:rPr>
              <a:t> 你無論往那裡去、我常與你同在、剪除你的一切仇敵．我必使你得大名、好像世上大大有名的人一樣。</a:t>
            </a:r>
            <a:br>
              <a:rPr lang="ja-JP" altLang="en-US" sz="2400">
                <a:solidFill>
                  <a:srgbClr val="C00000"/>
                </a:solidFill>
              </a:rPr>
            </a:br>
            <a:r>
              <a:rPr lang="en-US" altLang="ja-JP" sz="2400" dirty="0">
                <a:solidFill>
                  <a:srgbClr val="C00000"/>
                </a:solidFill>
              </a:rPr>
              <a:t>7:10</a:t>
            </a:r>
            <a:r>
              <a:rPr lang="ja-JP" altLang="en-US" sz="2400">
                <a:solidFill>
                  <a:srgbClr val="C00000"/>
                </a:solidFill>
                <a:latin typeface="-webkit-standard"/>
              </a:rPr>
              <a:t> 我必為我民以色列選定一個地方、栽培他們、使他們住自己的地方、不再遷移．兇惡之子、也不像從前擾害他們．</a:t>
            </a:r>
            <a:br>
              <a:rPr lang="ja-JP" altLang="en-US" sz="2400">
                <a:solidFill>
                  <a:srgbClr val="C00000"/>
                </a:solidFill>
              </a:rPr>
            </a:br>
            <a:r>
              <a:rPr lang="en-US" altLang="ja-JP" sz="2400" dirty="0">
                <a:solidFill>
                  <a:srgbClr val="C00000"/>
                </a:solidFill>
              </a:rPr>
              <a:t>7:11</a:t>
            </a:r>
            <a:r>
              <a:rPr lang="ja-JP" altLang="en-US" sz="2400">
                <a:solidFill>
                  <a:srgbClr val="C00000"/>
                </a:solidFill>
                <a:latin typeface="-webkit-standard"/>
              </a:rPr>
              <a:t> 並不像我命士師治理我民以色列的時候一樣．我必使你安靖、不被一切仇敵擾亂．並且我耶和華應許你、必為你建立家室。</a:t>
            </a:r>
            <a:br>
              <a:rPr lang="ja-JP" altLang="en-US" sz="2400">
                <a:solidFill>
                  <a:srgbClr val="C00000"/>
                </a:solidFill>
              </a:rPr>
            </a:br>
            <a:r>
              <a:rPr lang="en-US" altLang="ja-JP" sz="2400" dirty="0">
                <a:solidFill>
                  <a:srgbClr val="C00000"/>
                </a:solidFill>
              </a:rPr>
              <a:t>7:12</a:t>
            </a:r>
            <a:r>
              <a:rPr lang="ja-JP" altLang="en-US" sz="2400">
                <a:solidFill>
                  <a:srgbClr val="C00000"/>
                </a:solidFill>
                <a:latin typeface="-webkit-standard"/>
              </a:rPr>
              <a:t> 你壽數滿足、與你列祖同睡的時候、我必使你的後裔接續你的位、我也必堅定他的國。</a:t>
            </a:r>
            <a:br>
              <a:rPr lang="ja-JP" altLang="en-US" sz="2400">
                <a:solidFill>
                  <a:srgbClr val="C00000"/>
                </a:solidFill>
              </a:rPr>
            </a:br>
            <a:r>
              <a:rPr lang="en-US" altLang="ja-JP" sz="2400" dirty="0">
                <a:solidFill>
                  <a:srgbClr val="C00000"/>
                </a:solidFill>
              </a:rPr>
              <a:t>7:13</a:t>
            </a:r>
            <a:r>
              <a:rPr lang="ja-JP" altLang="en-US" sz="2400">
                <a:solidFill>
                  <a:srgbClr val="C00000"/>
                </a:solidFill>
                <a:latin typeface="-webkit-standard"/>
              </a:rPr>
              <a:t> 他必為我的名建造殿宇、我必堅定他的國位、直到永遠。</a:t>
            </a:r>
            <a:br>
              <a:rPr lang="ja-JP" altLang="en-US" sz="2400">
                <a:solidFill>
                  <a:srgbClr val="C00000"/>
                </a:solidFill>
              </a:rPr>
            </a:br>
            <a:r>
              <a:rPr lang="en-US" altLang="ja-JP" sz="2400" dirty="0">
                <a:solidFill>
                  <a:srgbClr val="C00000"/>
                </a:solidFill>
              </a:rPr>
              <a:t>7:14</a:t>
            </a:r>
            <a:r>
              <a:rPr lang="ja-JP" altLang="en-US" sz="2400">
                <a:solidFill>
                  <a:srgbClr val="C00000"/>
                </a:solidFill>
                <a:latin typeface="-webkit-standard"/>
              </a:rPr>
              <a:t> 我要作他的父、他要作我的子、他若犯了罪、我必用人的杖責打他、用人的鞭責罰他。</a:t>
            </a:r>
            <a:br>
              <a:rPr lang="ja-JP" altLang="en-US" sz="2400">
                <a:solidFill>
                  <a:srgbClr val="C00000"/>
                </a:solidFill>
              </a:rPr>
            </a:br>
            <a:r>
              <a:rPr lang="en-US" altLang="ja-JP" sz="2400" dirty="0">
                <a:solidFill>
                  <a:srgbClr val="C00000"/>
                </a:solidFill>
              </a:rPr>
              <a:t>7:15</a:t>
            </a:r>
            <a:r>
              <a:rPr lang="ja-JP" altLang="en-US" sz="2400">
                <a:solidFill>
                  <a:srgbClr val="C00000"/>
                </a:solidFill>
                <a:latin typeface="-webkit-standard"/>
              </a:rPr>
              <a:t> 但我的慈愛仍不離開他、像離開在你面前所廢棄的掃羅一樣。</a:t>
            </a:r>
            <a:br>
              <a:rPr lang="ja-JP" altLang="en-US" sz="2400">
                <a:solidFill>
                  <a:srgbClr val="C00000"/>
                </a:solidFill>
              </a:rPr>
            </a:br>
            <a:r>
              <a:rPr lang="en-US" altLang="ja-JP" sz="2400" dirty="0">
                <a:solidFill>
                  <a:srgbClr val="C00000"/>
                </a:solidFill>
              </a:rPr>
              <a:t>7:16</a:t>
            </a:r>
            <a:r>
              <a:rPr lang="ja-JP" altLang="en-US" sz="2400">
                <a:solidFill>
                  <a:srgbClr val="C00000"/>
                </a:solidFill>
                <a:latin typeface="-webkit-standard"/>
              </a:rPr>
              <a:t> 你的</a:t>
            </a:r>
            <a:r>
              <a:rPr lang="ja-JP" altLang="en-US" sz="2400">
                <a:solidFill>
                  <a:srgbClr val="C00000"/>
                </a:solidFill>
                <a:highlight>
                  <a:srgbClr val="00FFFF"/>
                </a:highlight>
                <a:latin typeface="-webkit-standard"/>
              </a:rPr>
              <a:t>家</a:t>
            </a:r>
            <a:r>
              <a:rPr lang="ja-JP" altLang="en-US" sz="2400">
                <a:solidFill>
                  <a:srgbClr val="C00000"/>
                </a:solidFill>
                <a:latin typeface="-webkit-standard"/>
              </a:rPr>
              <a:t>和你的</a:t>
            </a:r>
            <a:r>
              <a:rPr lang="ja-JP" altLang="en-US" sz="2400">
                <a:solidFill>
                  <a:srgbClr val="C00000"/>
                </a:solidFill>
                <a:highlight>
                  <a:srgbClr val="00FFFF"/>
                </a:highlight>
                <a:latin typeface="-webkit-standard"/>
              </a:rPr>
              <a:t>國</a:t>
            </a:r>
            <a:r>
              <a:rPr lang="ja-JP" altLang="en-US" sz="2400">
                <a:solidFill>
                  <a:srgbClr val="C00000"/>
                </a:solidFill>
                <a:latin typeface="-webkit-standard"/>
              </a:rPr>
              <a:t>、必在我</a:t>
            </a:r>
            <a:r>
              <a:rPr lang="en-US" altLang="ja-JP" sz="2400" dirty="0">
                <a:solidFill>
                  <a:srgbClr val="C00000"/>
                </a:solidFill>
                <a:latin typeface="-webkit-standard"/>
              </a:rPr>
              <a:t>〔</a:t>
            </a:r>
            <a:r>
              <a:rPr lang="ja-JP" altLang="en-US" sz="2400">
                <a:solidFill>
                  <a:srgbClr val="C00000"/>
                </a:solidFill>
                <a:latin typeface="-webkit-standard"/>
              </a:rPr>
              <a:t>原文作你</a:t>
            </a:r>
            <a:r>
              <a:rPr lang="en-US" altLang="ja-JP" sz="2400" dirty="0">
                <a:solidFill>
                  <a:srgbClr val="C00000"/>
                </a:solidFill>
                <a:latin typeface="-webkit-standard"/>
              </a:rPr>
              <a:t>〕</a:t>
            </a:r>
            <a:r>
              <a:rPr lang="ja-JP" altLang="en-US" sz="2400">
                <a:solidFill>
                  <a:srgbClr val="C00000"/>
                </a:solidFill>
                <a:latin typeface="-webkit-standard"/>
              </a:rPr>
              <a:t>面前</a:t>
            </a:r>
            <a:r>
              <a:rPr lang="ja-JP" altLang="en-US" sz="2400">
                <a:solidFill>
                  <a:srgbClr val="C00000"/>
                </a:solidFill>
                <a:highlight>
                  <a:srgbClr val="00FFFF"/>
                </a:highlight>
                <a:latin typeface="-webkit-standard"/>
              </a:rPr>
              <a:t>永遠堅立</a:t>
            </a:r>
            <a:r>
              <a:rPr lang="ja-JP" altLang="en-US" sz="2400">
                <a:solidFill>
                  <a:srgbClr val="C00000"/>
                </a:solidFill>
                <a:latin typeface="-webkit-standard"/>
              </a:rPr>
              <a:t>．你的國位也</a:t>
            </a:r>
            <a:r>
              <a:rPr lang="ja-JP" altLang="en-US" sz="2400">
                <a:solidFill>
                  <a:srgbClr val="C00000"/>
                </a:solidFill>
                <a:highlight>
                  <a:srgbClr val="00FFFF"/>
                </a:highlight>
                <a:latin typeface="-webkit-standard"/>
              </a:rPr>
              <a:t>必堅定</a:t>
            </a:r>
            <a:r>
              <a:rPr lang="ja-JP" altLang="en-US" sz="2400">
                <a:solidFill>
                  <a:srgbClr val="C00000"/>
                </a:solidFill>
                <a:latin typeface="-webkit-standard"/>
              </a:rPr>
              <a:t>、</a:t>
            </a:r>
            <a:r>
              <a:rPr lang="ja-JP" altLang="en-US" sz="2400">
                <a:solidFill>
                  <a:srgbClr val="C00000"/>
                </a:solidFill>
                <a:highlight>
                  <a:srgbClr val="00FFFF"/>
                </a:highlight>
                <a:latin typeface="-webkit-standard"/>
              </a:rPr>
              <a:t>直到永遠。</a:t>
            </a:r>
            <a:br>
              <a:rPr lang="ja-JP" altLang="en-US" sz="2400">
                <a:solidFill>
                  <a:srgbClr val="C00000"/>
                </a:solidFill>
              </a:rPr>
            </a:br>
            <a:r>
              <a:rPr lang="en-US" altLang="ja-JP" sz="2400" dirty="0">
                <a:solidFill>
                  <a:srgbClr val="C00000"/>
                </a:solidFill>
              </a:rPr>
              <a:t>7:17</a:t>
            </a:r>
            <a:r>
              <a:rPr lang="ja-JP" altLang="en-US" sz="2400">
                <a:solidFill>
                  <a:srgbClr val="C00000"/>
                </a:solidFill>
                <a:latin typeface="-webkit-standard"/>
              </a:rPr>
              <a:t> 拿單就按這一切話、照這默示、告訴大衛。</a:t>
            </a:r>
            <a:endParaRPr lang="en-US" sz="2400" dirty="0">
              <a:solidFill>
                <a:srgbClr val="C00000"/>
              </a:solidFill>
            </a:endParaRPr>
          </a:p>
          <a:p>
            <a:endParaRPr lang="en-US" sz="2400" dirty="0"/>
          </a:p>
        </p:txBody>
      </p:sp>
    </p:spTree>
    <p:extLst>
      <p:ext uri="{BB962C8B-B14F-4D97-AF65-F5344CB8AC3E}">
        <p14:creationId xmlns:p14="http://schemas.microsoft.com/office/powerpoint/2010/main" val="1230000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BA3BC3-BA8F-304C-BFFC-1B3F3037540D}"/>
              </a:ext>
            </a:extLst>
          </p:cNvPr>
          <p:cNvSpPr>
            <a:spLocks noGrp="1"/>
          </p:cNvSpPr>
          <p:nvPr>
            <p:ph idx="1"/>
          </p:nvPr>
        </p:nvSpPr>
        <p:spPr>
          <a:xfrm>
            <a:off x="838199" y="423333"/>
            <a:ext cx="11082867" cy="5753630"/>
          </a:xfrm>
        </p:spPr>
        <p:txBody>
          <a:bodyPr/>
          <a:lstStyle/>
          <a:p>
            <a:pPr marL="0" indent="0">
              <a:buNone/>
            </a:pPr>
            <a:endParaRPr lang="en-US" altLang="zh-CN" dirty="0">
              <a:solidFill>
                <a:srgbClr val="C00000"/>
              </a:solidFill>
            </a:endParaRPr>
          </a:p>
          <a:p>
            <a:pPr marL="0" indent="0">
              <a:buNone/>
            </a:pPr>
            <a:r>
              <a:rPr lang="zh-CN" altLang="en-US" dirty="0"/>
              <a:t>自从上帝赐下大卫之约，随众先知对大卫子孙发出王权的应许，他</a:t>
            </a:r>
            <a:endParaRPr lang="en-US" altLang="zh-CN" dirty="0"/>
          </a:p>
          <a:p>
            <a:pPr marL="0" indent="0">
              <a:buNone/>
            </a:pPr>
            <a:r>
              <a:rPr lang="zh-CN" altLang="en-US" dirty="0"/>
              <a:t>们都知道将有一位伟大的君王要来到。</a:t>
            </a:r>
            <a:endParaRPr lang="en-US" altLang="zh-CN" dirty="0"/>
          </a:p>
          <a:p>
            <a:pPr marL="0" indent="0">
              <a:buNone/>
            </a:pPr>
            <a:endParaRPr lang="en-US" altLang="zh-CN" dirty="0"/>
          </a:p>
          <a:p>
            <a:pPr marL="0" indent="0">
              <a:buNone/>
            </a:pPr>
            <a:r>
              <a:rPr lang="zh-CN" altLang="en-US" dirty="0"/>
              <a:t>但这个大君王的王权的性质是什么，大多数犹太人是不清楚的。他们是用属地眼光来看这王权，也用属世的眼光来看要来的君王。</a:t>
            </a:r>
            <a:endParaRPr lang="en-US" altLang="zh-CN" dirty="0"/>
          </a:p>
          <a:p>
            <a:pPr marL="0" indent="0">
              <a:buNone/>
            </a:pPr>
            <a:endParaRPr lang="en-US" altLang="zh-CN" dirty="0"/>
          </a:p>
          <a:p>
            <a:pPr marL="0" indent="0">
              <a:buNone/>
            </a:pPr>
            <a:r>
              <a:rPr lang="zh-CN" altLang="en-US" dirty="0"/>
              <a:t>在他们的心目中，这位大卫的子孙是要接续执掌大卫的王权，是在地上</a:t>
            </a:r>
            <a:r>
              <a:rPr lang="zh-CN" altLang="en-US" dirty="0">
                <a:highlight>
                  <a:srgbClr val="FFFF00"/>
                </a:highlight>
              </a:rPr>
              <a:t>一统万族的一个王权，是肉眼可见的，有属地的宝座和金杖的王权。</a:t>
            </a:r>
            <a:r>
              <a:rPr lang="en-US" dirty="0">
                <a:highlight>
                  <a:srgbClr val="FFFF00"/>
                </a:highlight>
              </a:rPr>
              <a:t> </a:t>
            </a:r>
            <a:endParaRPr lang="en-US" dirty="0">
              <a:solidFill>
                <a:srgbClr val="C00000"/>
              </a:solidFill>
              <a:highlight>
                <a:srgbClr val="FFFF00"/>
              </a:highlight>
            </a:endParaRPr>
          </a:p>
        </p:txBody>
      </p:sp>
    </p:spTree>
    <p:extLst>
      <p:ext uri="{BB962C8B-B14F-4D97-AF65-F5344CB8AC3E}">
        <p14:creationId xmlns:p14="http://schemas.microsoft.com/office/powerpoint/2010/main" val="383288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FBEB2-A32A-9244-9815-3E19A155A616}"/>
              </a:ext>
            </a:extLst>
          </p:cNvPr>
          <p:cNvSpPr>
            <a:spLocks noGrp="1"/>
          </p:cNvSpPr>
          <p:nvPr>
            <p:ph idx="1"/>
          </p:nvPr>
        </p:nvSpPr>
        <p:spPr>
          <a:xfrm>
            <a:off x="382693" y="332740"/>
            <a:ext cx="11192933" cy="6265333"/>
          </a:xfrm>
        </p:spPr>
        <p:txBody>
          <a:bodyPr>
            <a:normAutofit/>
          </a:bodyPr>
          <a:lstStyle/>
          <a:p>
            <a:pPr marL="0" indent="0">
              <a:buNone/>
            </a:pPr>
            <a:endParaRPr lang="en-US" dirty="0"/>
          </a:p>
          <a:p>
            <a:pPr marL="0" indent="0">
              <a:buNone/>
            </a:pPr>
            <a:endParaRPr lang="en-US" dirty="0"/>
          </a:p>
          <a:p>
            <a:pPr marL="0" indent="0">
              <a:buNone/>
            </a:pPr>
            <a:r>
              <a:rPr lang="en-US" dirty="0"/>
              <a:t> 2.</a:t>
            </a:r>
            <a:r>
              <a:rPr lang="zh-CN" altLang="en-US" dirty="0"/>
              <a:t>所产生的政治性、军事性、复仇性的“弥赛亚观”</a:t>
            </a:r>
            <a:endParaRPr lang="en-US" altLang="zh-CN" dirty="0"/>
          </a:p>
          <a:p>
            <a:pPr marL="0" indent="0">
              <a:buNone/>
            </a:pPr>
            <a:endParaRPr lang="en-US" altLang="zh-CN" dirty="0"/>
          </a:p>
          <a:p>
            <a:pPr marL="0" marR="0" indent="0">
              <a:spcBef>
                <a:spcPts val="0"/>
              </a:spcBef>
              <a:spcAft>
                <a:spcPts val="0"/>
              </a:spcAft>
              <a:buNone/>
            </a:pPr>
            <a:r>
              <a:rPr lang="en-US" sz="2400" dirty="0">
                <a:latin typeface="Times New Roman" panose="02020603050405020304" pitchFamily="18" charset="0"/>
                <a:ea typeface="Times New Roman" panose="02020603050405020304" pitchFamily="18" charset="0"/>
                <a:cs typeface="Arial" panose="020B0604020202020204" pitchFamily="34" charset="0"/>
              </a:rPr>
              <a:t> </a:t>
            </a:r>
            <a:r>
              <a:rPr lang="zh-CN" alt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以色列的「弥赛亚观」在过去四百年中间所构成的观念、所建立的架构，真正失败的因素在什么地方？</a:t>
            </a:r>
            <a:endParaRPr lang="en-US" altLang="zh-CN"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US" altLang="zh-CN"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r>
              <a:rPr lang="zh-CN" alt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因为他们盼望一个已经沦落、灭亡的国家可以复兴过来；</a:t>
            </a:r>
            <a:endParaRPr lang="en-US" altLang="zh-CN"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endParaRPr lang="en-US" altLang="zh-CN"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0" marR="0" indent="0">
              <a:spcBef>
                <a:spcPts val="0"/>
              </a:spcBef>
              <a:spcAft>
                <a:spcPts val="0"/>
              </a:spcAft>
              <a:buNone/>
            </a:pPr>
            <a:r>
              <a:rPr lang="zh-CN" altLang="en-US" dirty="0">
                <a:solidFill>
                  <a:srgbClr val="000000"/>
                </a:solidFill>
                <a:latin typeface="Calibri" panose="020F0502020204030204" pitchFamily="34" charset="0"/>
                <a:ea typeface="SimSun" panose="02010600030101010101" pitchFamily="2" charset="-122"/>
                <a:cs typeface="Times New Roman" panose="02020603050405020304" pitchFamily="18" charset="0"/>
              </a:rPr>
              <a:t>而这个狭窄的民族主义、 只盼望自己的国可以快快恢复起来，就是这个观念使他们曲解圣经。他们祷告，盼望上帝的国来临，但心中所愿望的却是「以色列国的复兴」。</a:t>
            </a:r>
            <a:endParaRPr lang="en-US" dirty="0"/>
          </a:p>
        </p:txBody>
      </p:sp>
    </p:spTree>
    <p:extLst>
      <p:ext uri="{BB962C8B-B14F-4D97-AF65-F5344CB8AC3E}">
        <p14:creationId xmlns:p14="http://schemas.microsoft.com/office/powerpoint/2010/main" val="67016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3BE73A-F72B-F644-8AF0-27D83F851B21}"/>
              </a:ext>
            </a:extLst>
          </p:cNvPr>
          <p:cNvSpPr>
            <a:spLocks noGrp="1"/>
          </p:cNvSpPr>
          <p:nvPr>
            <p:ph idx="1"/>
          </p:nvPr>
        </p:nvSpPr>
        <p:spPr>
          <a:xfrm>
            <a:off x="838200" y="217170"/>
            <a:ext cx="10515600" cy="5959793"/>
          </a:xfrm>
        </p:spPr>
        <p:txBody>
          <a:bodyPr>
            <a:normAutofit lnSpcReduction="10000"/>
          </a:bodyPr>
          <a:lstStyle/>
          <a:p>
            <a:endParaRPr lang="en-US" altLang="zh-CN" dirty="0"/>
          </a:p>
          <a:p>
            <a:r>
              <a:rPr lang="zh-CN" altLang="en-US" dirty="0"/>
              <a:t>要来的弥赛亚是要带领百姓杀灭仇敌、赶出外族的，「凡践踏我们的，弥赛亚都要消灭他」，</a:t>
            </a:r>
            <a:endParaRPr lang="en-US" altLang="zh-CN" dirty="0"/>
          </a:p>
          <a:p>
            <a:r>
              <a:rPr lang="zh-CN" altLang="en-US" dirty="0"/>
              <a:t>这个弥赛亚来的时候，我们的民族得着复兴；</a:t>
            </a:r>
            <a:endParaRPr lang="en-US" altLang="zh-CN" dirty="0"/>
          </a:p>
          <a:p>
            <a:r>
              <a:rPr lang="zh-CN" altLang="en-US" dirty="0"/>
              <a:t>这个弥赛亚来的时候，我们得胜异教；</a:t>
            </a:r>
            <a:endParaRPr lang="en-US" altLang="zh-CN" dirty="0"/>
          </a:p>
          <a:p>
            <a:r>
              <a:rPr lang="zh-CN" altLang="en-US" dirty="0"/>
              <a:t>这个弥赛亚来的时候，所有蹂躏我们的帝国、蹂躏我们的铁蹄，都要全部赶出我们的国境；</a:t>
            </a:r>
            <a:endParaRPr lang="en-US" altLang="zh-CN" dirty="0"/>
          </a:p>
          <a:p>
            <a:r>
              <a:rPr lang="zh-CN" altLang="en-US" dirty="0"/>
              <a:t>这个弥赛亚来的时候，我们要变成一个独立的强国！</a:t>
            </a:r>
            <a:endParaRPr lang="en-US" altLang="zh-CN" dirty="0"/>
          </a:p>
          <a:p>
            <a:r>
              <a:rPr lang="zh-CN" altLang="en-US" dirty="0">
                <a:highlight>
                  <a:srgbClr val="FFFF00"/>
                </a:highlight>
              </a:rPr>
              <a:t>这种观念</a:t>
            </a:r>
            <a:r>
              <a:rPr lang="zh-CN" altLang="en-US" dirty="0"/>
              <a:t>，与欺压他们的外邦君王的强权统治是没有区别的，只是换成犹太人去强权统治外邦人。这一切，都是在亚当的罪的权势之下生出来的心思和观念。</a:t>
            </a:r>
            <a:endParaRPr lang="en-US" altLang="zh-CN" dirty="0"/>
          </a:p>
          <a:p>
            <a:r>
              <a:rPr lang="zh-CN" altLang="en-US" dirty="0"/>
              <a:t>就算是在耶稣基督升天以前，门徒最后对他讲的一句话是什么？「</a:t>
            </a:r>
            <a:r>
              <a:rPr lang="zh-CN" altLang="en-US" dirty="0">
                <a:solidFill>
                  <a:srgbClr val="C00000"/>
                </a:solidFill>
              </a:rPr>
              <a:t>主啊，你复兴以色列国就在这时候吗</a:t>
            </a:r>
            <a:r>
              <a:rPr lang="zh-CN" altLang="en-US" dirty="0"/>
              <a:t>？」</a:t>
            </a:r>
            <a:r>
              <a:rPr lang="en-US" dirty="0"/>
              <a:t>(</a:t>
            </a:r>
            <a:r>
              <a:rPr lang="zh-CN" altLang="en-US" dirty="0"/>
              <a:t>徒一：</a:t>
            </a:r>
            <a:r>
              <a:rPr lang="en-US" dirty="0"/>
              <a:t>6)</a:t>
            </a:r>
          </a:p>
          <a:p>
            <a:pPr marL="0" indent="0">
              <a:buNone/>
            </a:pPr>
            <a:r>
              <a:rPr lang="en-US" dirty="0"/>
              <a:t> </a:t>
            </a:r>
          </a:p>
          <a:p>
            <a:endParaRPr lang="en-US" dirty="0"/>
          </a:p>
        </p:txBody>
      </p:sp>
    </p:spTree>
    <p:extLst>
      <p:ext uri="{BB962C8B-B14F-4D97-AF65-F5344CB8AC3E}">
        <p14:creationId xmlns:p14="http://schemas.microsoft.com/office/powerpoint/2010/main" val="350484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CB24E4-DE7E-684C-9749-ADA20B845A9B}"/>
              </a:ext>
            </a:extLst>
          </p:cNvPr>
          <p:cNvSpPr>
            <a:spLocks noGrp="1"/>
          </p:cNvSpPr>
          <p:nvPr>
            <p:ph idx="1"/>
          </p:nvPr>
        </p:nvSpPr>
        <p:spPr>
          <a:xfrm>
            <a:off x="838200" y="420624"/>
            <a:ext cx="10515600" cy="5756339"/>
          </a:xfrm>
        </p:spPr>
        <p:txBody>
          <a:bodyPr/>
          <a:lstStyle/>
          <a:p>
            <a:pPr lvl="0"/>
            <a:r>
              <a:rPr lang="zh-CN" altLang="en-US" dirty="0"/>
              <a:t>两约之间的历史（沉默期）</a:t>
            </a:r>
            <a:endParaRPr lang="en-US" altLang="zh-CN" dirty="0"/>
          </a:p>
          <a:p>
            <a:pPr lvl="0"/>
            <a:endParaRPr lang="en-US" dirty="0"/>
          </a:p>
          <a:p>
            <a:r>
              <a:rPr lang="zh-CN" altLang="en-US" dirty="0"/>
              <a:t>玛拉基书是旧约最后一卷书，玛拉基先知传递神话语的时间大约是主前</a:t>
            </a:r>
            <a:r>
              <a:rPr lang="en-US" dirty="0"/>
              <a:t>432</a:t>
            </a:r>
            <a:r>
              <a:rPr lang="zh-CN" altLang="en-US" dirty="0"/>
              <a:t>年－</a:t>
            </a:r>
            <a:r>
              <a:rPr lang="en-US" dirty="0"/>
              <a:t>425</a:t>
            </a:r>
            <a:r>
              <a:rPr lang="zh-CN" altLang="en-US" dirty="0"/>
              <a:t>年，与尼希米是同时期的。也就是说是神借着先知玛拉基对祂子民最后发出的声音，旧约的启示终止于此。</a:t>
            </a:r>
            <a:endParaRPr lang="en-US" altLang="zh-CN" dirty="0"/>
          </a:p>
          <a:p>
            <a:endParaRPr lang="en-US" dirty="0"/>
          </a:p>
          <a:p>
            <a:r>
              <a:rPr lang="en-US" b="1" dirty="0">
                <a:solidFill>
                  <a:srgbClr val="C00000"/>
                </a:solidFill>
              </a:rPr>
              <a:t>           </a:t>
            </a:r>
            <a:r>
              <a:rPr lang="zh-CN" altLang="en-US" b="1" dirty="0">
                <a:solidFill>
                  <a:srgbClr val="C00000"/>
                </a:solidFill>
              </a:rPr>
              <a:t>玛拉基 </a:t>
            </a:r>
            <a:r>
              <a:rPr lang="en-US" b="1" dirty="0">
                <a:solidFill>
                  <a:srgbClr val="C00000"/>
                </a:solidFill>
              </a:rPr>
              <a:t>3:1</a:t>
            </a:r>
            <a:r>
              <a:rPr lang="zh-CN" altLang="en-US" b="1" dirty="0">
                <a:solidFill>
                  <a:srgbClr val="C00000"/>
                </a:solidFill>
              </a:rPr>
              <a:t>万军之耶和华说，我要差遣我的使者，在我前面预备道路。你们所寻求的主，必忽然进入他的殿。立约的使者，就是你们所仰慕的，快要来到。</a:t>
            </a:r>
            <a:r>
              <a:rPr lang="zh-CN" altLang="en-US" dirty="0"/>
              <a:t>这也是</a:t>
            </a:r>
            <a:r>
              <a:rPr lang="ja-JP" altLang="en-US"/>
              <a:t>旧约</a:t>
            </a:r>
            <a:r>
              <a:rPr lang="zh-CN" altLang="en-US" dirty="0"/>
              <a:t>圣经关于弥赛亚最后的预言，整个救赎历史就进入到两约之间。</a:t>
            </a:r>
            <a:endParaRPr lang="en-US" dirty="0"/>
          </a:p>
          <a:p>
            <a:endParaRPr lang="en-US" dirty="0"/>
          </a:p>
        </p:txBody>
      </p:sp>
    </p:spTree>
    <p:extLst>
      <p:ext uri="{BB962C8B-B14F-4D97-AF65-F5344CB8AC3E}">
        <p14:creationId xmlns:p14="http://schemas.microsoft.com/office/powerpoint/2010/main" val="195290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A27CC0-6879-144D-9E0B-3D5ABFA812E6}"/>
              </a:ext>
            </a:extLst>
          </p:cNvPr>
          <p:cNvSpPr>
            <a:spLocks noGrp="1"/>
          </p:cNvSpPr>
          <p:nvPr>
            <p:ph idx="1"/>
          </p:nvPr>
        </p:nvSpPr>
        <p:spPr>
          <a:xfrm>
            <a:off x="1242060" y="392430"/>
            <a:ext cx="10845800" cy="5858933"/>
          </a:xfrm>
        </p:spPr>
        <p:txBody>
          <a:bodyPr>
            <a:noAutofit/>
          </a:bodyPr>
          <a:lstStyle/>
          <a:p>
            <a:pPr marL="0" indent="0">
              <a:buNone/>
            </a:pPr>
            <a:endParaRPr lang="en-US" altLang="zh-CN" dirty="0"/>
          </a:p>
          <a:p>
            <a:pPr marL="0" indent="0">
              <a:buNone/>
            </a:pPr>
            <a:r>
              <a:rPr lang="zh-CN" altLang="en-US" sz="2400" dirty="0"/>
              <a:t>当看到祂行了各种的神迹奇事后，他们又好几次要拥护耶稣作王。</a:t>
            </a:r>
            <a:r>
              <a:rPr lang="zh-CN" altLang="en-US" sz="2400" dirty="0">
                <a:solidFill>
                  <a:srgbClr val="000000"/>
                </a:solidFill>
                <a:ea typeface="SimSun" panose="02010600030101010101" pitchFamily="2" charset="-122"/>
                <a:cs typeface="Times New Roman" panose="02020603050405020304" pitchFamily="18" charset="0"/>
              </a:rPr>
              <a:t>我们需要这样的一个政治领袖，他一来就没有饥荒、没有贫穷，他一来经济问题就解决了、温饱问题就解决了，</a:t>
            </a:r>
            <a:r>
              <a:rPr lang="ja-JP" altLang="en-US" sz="2400">
                <a:solidFill>
                  <a:srgbClr val="000000"/>
                </a:solidFill>
                <a:ea typeface="SimSun" panose="02010600030101010101" pitchFamily="2" charset="-122"/>
                <a:cs typeface="Times New Roman" panose="02020603050405020304" pitchFamily="18" charset="0"/>
              </a:rPr>
              <a:t>病也得医治了</a:t>
            </a:r>
            <a:r>
              <a:rPr lang="zh-CN" altLang="en-US" sz="2400" dirty="0">
                <a:solidFill>
                  <a:srgbClr val="000000"/>
                </a:solidFill>
                <a:ea typeface="SimSun" panose="02010600030101010101" pitchFamily="2" charset="-122"/>
                <a:cs typeface="Times New Roman" panose="02020603050405020304" pitchFamily="18" charset="0"/>
              </a:rPr>
              <a:t>，人间的痛苦就没有了，</a:t>
            </a:r>
            <a:r>
              <a:rPr lang="zh-CN" altLang="en-US" sz="2400" dirty="0">
                <a:solidFill>
                  <a:srgbClr val="000000"/>
                </a:solidFill>
                <a:highlight>
                  <a:srgbClr val="FFFF00"/>
                </a:highlight>
                <a:ea typeface="SimSun" panose="02010600030101010101" pitchFamily="2" charset="-122"/>
                <a:cs typeface="Times New Roman" panose="02020603050405020304" pitchFamily="18" charset="0"/>
              </a:rPr>
              <a:t>这样的王是我们所需要的王</a:t>
            </a:r>
            <a:r>
              <a:rPr lang="zh-CN" altLang="en-US" sz="2400" dirty="0">
                <a:solidFill>
                  <a:srgbClr val="000000"/>
                </a:solidFill>
                <a:ea typeface="SimSun" panose="02010600030101010101" pitchFamily="2" charset="-122"/>
                <a:cs typeface="Times New Roman" panose="02020603050405020304" pitchFamily="18" charset="0"/>
              </a:rPr>
              <a:t>；</a:t>
            </a:r>
            <a:r>
              <a:rPr lang="en-US" sz="2400" dirty="0"/>
              <a:t> </a:t>
            </a:r>
          </a:p>
          <a:p>
            <a:pPr marL="0" indent="0">
              <a:buNone/>
            </a:pPr>
            <a:r>
              <a:rPr lang="zh-CN" altLang="en-US" sz="2400" dirty="0"/>
              <a:t>但当他真正以弥赛亚</a:t>
            </a:r>
            <a:r>
              <a:rPr lang="en-US" sz="2400" dirty="0"/>
              <a:t>(</a:t>
            </a:r>
            <a:r>
              <a:rPr lang="zh-CN" altLang="en-US" sz="2400" dirty="0"/>
              <a:t>基督</a:t>
            </a:r>
            <a:r>
              <a:rPr lang="en-US" sz="2400" dirty="0"/>
              <a:t>)</a:t>
            </a:r>
            <a:r>
              <a:rPr lang="zh-CN" altLang="en-US" sz="2400" dirty="0"/>
              <a:t>的身分、被挂在十字架的时候，这些人都远远离开他，甚至喊着“钉死他”，连他的门徒都不跟他在一起；</a:t>
            </a:r>
            <a:endParaRPr lang="en-US" altLang="zh-CN" sz="2400" dirty="0"/>
          </a:p>
          <a:p>
            <a:pPr marL="0" indent="0">
              <a:buNone/>
            </a:pPr>
            <a:r>
              <a:rPr lang="zh-CN" altLang="en-US" sz="2400" dirty="0"/>
              <a:t>为什么？他们从伟大的理想中间破灭下来了，他们从最深的祷愿中间瘫倒，从最热忱的宗教情操、跟随耶稣基督的</a:t>
            </a:r>
            <a:r>
              <a:rPr lang="zh-CN" altLang="en-US" sz="2400" dirty="0">
                <a:highlight>
                  <a:srgbClr val="FFFF00"/>
                </a:highlight>
              </a:rPr>
              <a:t>革命运动</a:t>
            </a:r>
            <a:r>
              <a:rPr lang="zh-CN" altLang="en-US" sz="2400" dirty="0"/>
              <a:t>中间被泼了冷水。「原来我所等候的王，是一个连救自己都没有办法的人，甚至要被挂在木头上、赤身露体、流血痛苦。这个人是弥赛亚吗？这个人能复兴大卫的宝座吗？这个人能重建以色列人的家园吗？这个人能赶掉罗马帝国吗？不能！就在各各他山，罗马兵丁把他钉下去时，他连叫一声「该死！</a:t>
            </a:r>
            <a:r>
              <a:rPr lang="en-US" altLang="zh-CN" sz="2400" dirty="0"/>
              <a:t>』</a:t>
            </a:r>
            <a:r>
              <a:rPr lang="zh-CN" altLang="en-US" sz="2400" dirty="0"/>
              <a:t>都没有。他就像被宰的羔羊，顺顺服服、柔柔和和的死。</a:t>
            </a:r>
            <a:r>
              <a:rPr lang="zh-CN" altLang="en-US" sz="2400" dirty="0">
                <a:highlight>
                  <a:srgbClr val="00FFFF"/>
                </a:highlight>
              </a:rPr>
              <a:t>这样的人怎么能救我？」所以他们整个破灭了。</a:t>
            </a:r>
            <a:endParaRPr lang="en-US" sz="2400" dirty="0">
              <a:highlight>
                <a:srgbClr val="00FFFF"/>
              </a:highlight>
            </a:endParaRPr>
          </a:p>
          <a:p>
            <a:pPr marL="0" indent="0">
              <a:buNone/>
            </a:pPr>
            <a:r>
              <a:rPr lang="en-US" sz="2400" dirty="0"/>
              <a:t> </a:t>
            </a:r>
          </a:p>
          <a:p>
            <a:endParaRPr lang="en-US" altLang="zh-CN" dirty="0"/>
          </a:p>
          <a:p>
            <a:pPr marL="0" indent="0">
              <a:buNone/>
            </a:pPr>
            <a:r>
              <a:rPr lang="en-US" dirty="0"/>
              <a:t> </a:t>
            </a:r>
          </a:p>
        </p:txBody>
      </p:sp>
    </p:spTree>
    <p:extLst>
      <p:ext uri="{BB962C8B-B14F-4D97-AF65-F5344CB8AC3E}">
        <p14:creationId xmlns:p14="http://schemas.microsoft.com/office/powerpoint/2010/main" val="4929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56DF0-EAF5-EE4D-A4E9-DEF8EE193914}"/>
              </a:ext>
            </a:extLst>
          </p:cNvPr>
          <p:cNvSpPr>
            <a:spLocks noGrp="1"/>
          </p:cNvSpPr>
          <p:nvPr>
            <p:ph idx="1"/>
          </p:nvPr>
        </p:nvSpPr>
        <p:spPr>
          <a:xfrm>
            <a:off x="237067" y="287868"/>
            <a:ext cx="11429999" cy="6451600"/>
          </a:xfrm>
        </p:spPr>
        <p:txBody>
          <a:bodyPr>
            <a:normAutofit/>
          </a:bodyPr>
          <a:lstStyle/>
          <a:p>
            <a:pPr marL="0" indent="0">
              <a:buNone/>
            </a:pPr>
            <a:endParaRPr lang="en-US" altLang="zh-CN" dirty="0"/>
          </a:p>
          <a:p>
            <a:pPr marL="0" indent="0">
              <a:buNone/>
            </a:pPr>
            <a:r>
              <a:rPr lang="en-US" altLang="zh-CN" dirty="0"/>
              <a:t>3</a:t>
            </a:r>
            <a:r>
              <a:rPr lang="en-US" dirty="0"/>
              <a:t>.</a:t>
            </a:r>
            <a:r>
              <a:rPr lang="zh-CN" altLang="en-US" dirty="0"/>
              <a:t>错误的律法观</a:t>
            </a:r>
            <a:endParaRPr lang="en-US" altLang="zh-CN" dirty="0"/>
          </a:p>
          <a:p>
            <a:pPr marL="0" indent="0">
              <a:buNone/>
            </a:pPr>
            <a:r>
              <a:rPr lang="zh-CN" altLang="en-US" dirty="0"/>
              <a:t>国度的构成要包含：君王，律法，地土和子民。所以犹太人弥赛亚观也直接影响到他们的律法观，因而产生了和圣经相悖的思想。犹太人在旧约曾领受了摩西律法，他们就把摩西律法视为神圣不可变的律法</a:t>
            </a:r>
            <a:r>
              <a:rPr lang="en-US" dirty="0"/>
              <a:t> </a:t>
            </a:r>
            <a:r>
              <a:rPr lang="zh-CN" altLang="en-US" dirty="0"/>
              <a:t>；</a:t>
            </a:r>
            <a:endParaRPr lang="en-US" altLang="zh-CN" dirty="0"/>
          </a:p>
          <a:p>
            <a:pPr marL="0" indent="0">
              <a:buNone/>
            </a:pPr>
            <a:r>
              <a:rPr lang="zh-CN" altLang="en-US" dirty="0"/>
              <a:t>把旧约礼仪律法这可见的，属地性的成分当成永久性的律法；</a:t>
            </a:r>
            <a:endParaRPr lang="en-US" altLang="zh-CN" dirty="0"/>
          </a:p>
          <a:p>
            <a:pPr marL="0" indent="0">
              <a:buNone/>
            </a:pPr>
            <a:r>
              <a:rPr lang="zh-CN" altLang="en-US" dirty="0"/>
              <a:t>在这样一种属地的观念当中，产生了属世的规条：即人间的传统和规矩，形成了犹太教所独有的体系；</a:t>
            </a:r>
            <a:endParaRPr lang="en-US" altLang="zh-CN" dirty="0"/>
          </a:p>
          <a:p>
            <a:pPr marL="0" indent="0">
              <a:buNone/>
            </a:pPr>
            <a:r>
              <a:rPr lang="zh-CN" altLang="en-US" dirty="0"/>
              <a:t>把这律法带向世界的万民万族，这也是在两约期间律法主义兴起的根源；</a:t>
            </a:r>
            <a:endParaRPr lang="en-US" altLang="zh-CN" dirty="0"/>
          </a:p>
          <a:p>
            <a:pPr marL="0" indent="0">
              <a:buNone/>
            </a:pPr>
            <a:r>
              <a:rPr lang="zh-CN" altLang="en-US" dirty="0"/>
              <a:t>所以犹太人万万想不到要来天国的律法是超越他们的观念的；</a:t>
            </a:r>
            <a:endParaRPr lang="en-US" dirty="0"/>
          </a:p>
          <a:p>
            <a:pPr marL="0" indent="0">
              <a:buNone/>
            </a:pPr>
            <a:endParaRPr lang="en-US" altLang="zh-CN" dirty="0"/>
          </a:p>
          <a:p>
            <a:pPr marL="0" indent="0">
              <a:buNone/>
            </a:pPr>
            <a:r>
              <a:rPr lang="zh-CN" altLang="en-US" dirty="0">
                <a:highlight>
                  <a:srgbClr val="FFFF00"/>
                </a:highlight>
              </a:rPr>
              <a:t>犹太人的律法观是属世的，属肉体的，是外在的仪式的；</a:t>
            </a:r>
            <a:endParaRPr lang="en-US" dirty="0">
              <a:highlight>
                <a:srgbClr val="FFFF00"/>
              </a:highlight>
            </a:endParaRPr>
          </a:p>
          <a:p>
            <a:endParaRPr lang="en-US" dirty="0"/>
          </a:p>
          <a:p>
            <a:endParaRPr lang="en-US" dirty="0"/>
          </a:p>
          <a:p>
            <a:endParaRPr lang="en-US" dirty="0"/>
          </a:p>
        </p:txBody>
      </p:sp>
    </p:spTree>
    <p:extLst>
      <p:ext uri="{BB962C8B-B14F-4D97-AF65-F5344CB8AC3E}">
        <p14:creationId xmlns:p14="http://schemas.microsoft.com/office/powerpoint/2010/main" val="172388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p:cTn id="3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91A64-545A-8F4B-936C-EA5897C38F8B}"/>
              </a:ext>
            </a:extLst>
          </p:cNvPr>
          <p:cNvSpPr>
            <a:spLocks noGrp="1"/>
          </p:cNvSpPr>
          <p:nvPr>
            <p:ph idx="1"/>
          </p:nvPr>
        </p:nvSpPr>
        <p:spPr>
          <a:xfrm>
            <a:off x="609600" y="474133"/>
            <a:ext cx="11582400" cy="5401734"/>
          </a:xfrm>
        </p:spPr>
        <p:txBody>
          <a:bodyPr/>
          <a:lstStyle/>
          <a:p>
            <a:pPr marL="0" indent="0">
              <a:buNone/>
            </a:pPr>
            <a:r>
              <a:rPr lang="en-US" dirty="0"/>
              <a:t>4.</a:t>
            </a:r>
            <a:r>
              <a:rPr lang="zh-CN" altLang="en-US" dirty="0"/>
              <a:t>错误的子民观</a:t>
            </a:r>
            <a:endParaRPr lang="en-US" dirty="0"/>
          </a:p>
          <a:p>
            <a:r>
              <a:rPr lang="zh-CN" altLang="en-US" dirty="0"/>
              <a:t>从圣经知道，犹太民族是有与神立约观念的一个民族。</a:t>
            </a:r>
            <a:endParaRPr lang="en-US" altLang="zh-CN" dirty="0"/>
          </a:p>
          <a:p>
            <a:r>
              <a:rPr lang="zh-CN" altLang="en-US" dirty="0"/>
              <a:t>自从神拣选呼召了亚伯拉罕并与他立约，整个犹太民族从</a:t>
            </a:r>
            <a:r>
              <a:rPr lang="zh-CN" altLang="en-US" dirty="0">
                <a:highlight>
                  <a:srgbClr val="FFFF00"/>
                </a:highlight>
              </a:rPr>
              <a:t>立约和拣选的地位</a:t>
            </a:r>
            <a:r>
              <a:rPr lang="zh-CN" altLang="en-US" dirty="0"/>
              <a:t>上来说是带有高贵性的，他们是神的百姓。</a:t>
            </a:r>
            <a:endParaRPr lang="en-US" altLang="zh-CN" dirty="0"/>
          </a:p>
          <a:p>
            <a:r>
              <a:rPr lang="zh-CN" altLang="en-US" dirty="0"/>
              <a:t>但这并不意味着每一个亚伯拉罕</a:t>
            </a:r>
            <a:r>
              <a:rPr lang="zh-CN" altLang="en-US" dirty="0">
                <a:highlight>
                  <a:srgbClr val="FFFF00"/>
                </a:highlight>
              </a:rPr>
              <a:t>肉身</a:t>
            </a:r>
            <a:r>
              <a:rPr lang="zh-CN" altLang="en-US" dirty="0"/>
              <a:t>的后裔，都是属天的子民。</a:t>
            </a:r>
            <a:endParaRPr lang="en-US" altLang="zh-CN" dirty="0"/>
          </a:p>
          <a:p>
            <a:r>
              <a:rPr lang="zh-CN" altLang="en-US" dirty="0"/>
              <a:t>如前所议：因着犹太人错误的国度观，用属地的心思来认识圣经，所以他们坚持认为只有亚伯拉罕肉身的子孙，才是这国度真正的子民。（今天法利赛人的后代还是强烈蔑视外邦民族）</a:t>
            </a:r>
            <a:endParaRPr lang="en-US" altLang="zh-CN" dirty="0"/>
          </a:p>
          <a:p>
            <a:r>
              <a:rPr lang="zh-CN" altLang="en-US" dirty="0"/>
              <a:t>犹太人在旧约发展出来的这国度子民的观念，使得他们与外邦民族有着根深蒂固的矛盾，中间有着一道不可逾越的墙垣。所以说犹太人的</a:t>
            </a:r>
            <a:r>
              <a:rPr lang="zh-CN" altLang="en-US" dirty="0">
                <a:highlight>
                  <a:srgbClr val="FFFF00"/>
                </a:highlight>
              </a:rPr>
              <a:t>子民观念是属地的，属肉体（以血统划分）的与属世的。</a:t>
            </a:r>
            <a:endParaRPr lang="en-US" dirty="0">
              <a:highlight>
                <a:srgbClr val="FFFF00"/>
              </a:highlight>
            </a:endParaRPr>
          </a:p>
          <a:p>
            <a:endParaRPr lang="en-US" dirty="0"/>
          </a:p>
        </p:txBody>
      </p:sp>
    </p:spTree>
    <p:extLst>
      <p:ext uri="{BB962C8B-B14F-4D97-AF65-F5344CB8AC3E}">
        <p14:creationId xmlns:p14="http://schemas.microsoft.com/office/powerpoint/2010/main" val="41921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edg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164BB-BB7D-5E41-AE6A-687704834EB8}"/>
              </a:ext>
            </a:extLst>
          </p:cNvPr>
          <p:cNvSpPr>
            <a:spLocks noGrp="1"/>
          </p:cNvSpPr>
          <p:nvPr>
            <p:ph idx="1"/>
          </p:nvPr>
        </p:nvSpPr>
        <p:spPr>
          <a:xfrm>
            <a:off x="927847" y="416858"/>
            <a:ext cx="10744200" cy="6279777"/>
          </a:xfrm>
        </p:spPr>
        <p:txBody>
          <a:bodyPr>
            <a:normAutofit fontScale="92500" lnSpcReduction="10000"/>
          </a:bodyPr>
          <a:lstStyle/>
          <a:p>
            <a:pPr marL="0" indent="0">
              <a:buNone/>
            </a:pPr>
            <a:r>
              <a:rPr lang="ja-JP" altLang="en-US"/>
              <a:t>四</a:t>
            </a:r>
            <a:r>
              <a:rPr lang="en-US" altLang="ja-JP" dirty="0"/>
              <a:t>. </a:t>
            </a:r>
            <a:r>
              <a:rPr lang="ja-JP" altLang="en-US"/>
              <a:t>马太福音的主题和架构</a:t>
            </a:r>
            <a:endParaRPr lang="en-US" altLang="ja-JP" dirty="0"/>
          </a:p>
          <a:p>
            <a:pPr marL="0" indent="0">
              <a:buNone/>
            </a:pPr>
            <a:endParaRPr lang="en-US" altLang="zh-CN" dirty="0"/>
          </a:p>
          <a:p>
            <a:r>
              <a:rPr lang="zh-CN" altLang="en-US" dirty="0"/>
              <a:t>马太福音正是一本有针对性对准犹太人错误的“天国观和由此产生的君王，律法，子民观。</a:t>
            </a:r>
            <a:endParaRPr lang="en-US" altLang="zh-CN" dirty="0"/>
          </a:p>
          <a:p>
            <a:endParaRPr lang="en-US" dirty="0"/>
          </a:p>
          <a:p>
            <a:r>
              <a:rPr lang="zh-CN" altLang="en-US" dirty="0"/>
              <a:t>阐述的中心：天国的福音，并且这是属全人类的福音；</a:t>
            </a:r>
            <a:r>
              <a:rPr lang="zh-CN" altLang="en-US" dirty="0">
                <a:solidFill>
                  <a:srgbClr val="C00000"/>
                </a:solidFill>
              </a:rPr>
              <a:t>耶稣基督是弥赛亚！</a:t>
            </a:r>
            <a:endParaRPr lang="en-US" altLang="zh-CN" dirty="0">
              <a:solidFill>
                <a:srgbClr val="C00000"/>
              </a:solidFill>
            </a:endParaRPr>
          </a:p>
          <a:p>
            <a:endParaRPr lang="en-US" dirty="0"/>
          </a:p>
          <a:p>
            <a:r>
              <a:rPr lang="zh-CN" altLang="en-US" dirty="0"/>
              <a:t>马太福音是一本历史的回顾，写实的传记。他是言行交替的方式，先记载一段耶稣的话（言教）再描写一段耶稣所行的（身教）。这样交替五次，而每一篇训词的后面都有耶稣的事迹来阐明训词的意义。可以看出耶稣是言教和身教并行的典范。清楚这样的排列规律，可帮助我们有效读懂马太。</a:t>
            </a:r>
            <a:endParaRPr lang="en-US" altLang="zh-CN" dirty="0"/>
          </a:p>
          <a:p>
            <a:endParaRPr lang="en-US" dirty="0"/>
          </a:p>
          <a:p>
            <a:r>
              <a:rPr lang="zh-CN" altLang="en-US" dirty="0"/>
              <a:t>根据马太福音的主题和它的结构我们将全书的的简纲列表如下：</a:t>
            </a:r>
            <a:endParaRPr lang="en-US" dirty="0"/>
          </a:p>
          <a:p>
            <a:endParaRPr lang="en-US" dirty="0"/>
          </a:p>
        </p:txBody>
      </p:sp>
    </p:spTree>
    <p:extLst>
      <p:ext uri="{BB962C8B-B14F-4D97-AF65-F5344CB8AC3E}">
        <p14:creationId xmlns:p14="http://schemas.microsoft.com/office/powerpoint/2010/main" val="19877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E5F4407-1F01-A748-86DE-44A7B987F02B}"/>
              </a:ext>
            </a:extLst>
          </p:cNvPr>
          <p:cNvSpPr>
            <a:spLocks noGrp="1"/>
          </p:cNvSpPr>
          <p:nvPr>
            <p:ph type="subTitle" idx="1"/>
          </p:nvPr>
        </p:nvSpPr>
        <p:spPr>
          <a:xfrm>
            <a:off x="379141" y="200722"/>
            <a:ext cx="11285035" cy="6657277"/>
          </a:xfrm>
        </p:spPr>
        <p:txBody>
          <a:bodyPr/>
          <a:lstStyle/>
          <a:p>
            <a:endParaRPr lang="en-US" dirty="0"/>
          </a:p>
        </p:txBody>
      </p:sp>
      <p:graphicFrame>
        <p:nvGraphicFramePr>
          <p:cNvPr id="5" name="Table 4">
            <a:extLst>
              <a:ext uri="{FF2B5EF4-FFF2-40B4-BE49-F238E27FC236}">
                <a16:creationId xmlns:a16="http://schemas.microsoft.com/office/drawing/2014/main" id="{330764F2-30F9-B244-84CE-2B2F1E431E8A}"/>
              </a:ext>
            </a:extLst>
          </p:cNvPr>
          <p:cNvGraphicFramePr>
            <a:graphicFrameLocks noGrp="1"/>
          </p:cNvGraphicFramePr>
          <p:nvPr>
            <p:extLst>
              <p:ext uri="{D42A27DB-BD31-4B8C-83A1-F6EECF244321}">
                <p14:modId xmlns:p14="http://schemas.microsoft.com/office/powerpoint/2010/main" val="1062900128"/>
              </p:ext>
            </p:extLst>
          </p:nvPr>
        </p:nvGraphicFramePr>
        <p:xfrm>
          <a:off x="791735" y="419661"/>
          <a:ext cx="10159800" cy="6219397"/>
        </p:xfrm>
        <a:graphic>
          <a:graphicData uri="http://schemas.openxmlformats.org/drawingml/2006/table">
            <a:tbl>
              <a:tblPr firstRow="1" firstCol="1" bandRow="1">
                <a:tableStyleId>{5C22544A-7EE6-4342-B048-85BDC9FD1C3A}</a:tableStyleId>
              </a:tblPr>
              <a:tblGrid>
                <a:gridCol w="10159800">
                  <a:extLst>
                    <a:ext uri="{9D8B030D-6E8A-4147-A177-3AD203B41FA5}">
                      <a16:colId xmlns:a16="http://schemas.microsoft.com/office/drawing/2014/main" val="468612302"/>
                    </a:ext>
                  </a:extLst>
                </a:gridCol>
              </a:tblGrid>
              <a:tr h="1695074">
                <a:tc>
                  <a:txBody>
                    <a:bodyPr/>
                    <a:lstStyle/>
                    <a:p>
                      <a:pPr marL="0" marR="0">
                        <a:spcBef>
                          <a:spcPts val="0"/>
                        </a:spcBef>
                        <a:spcAft>
                          <a:spcPts val="0"/>
                        </a:spcAft>
                      </a:pPr>
                      <a:endParaRPr lang="en-US" sz="3170" baseline="0" dirty="0">
                        <a:effectLst/>
                      </a:endParaRPr>
                    </a:p>
                    <a:p>
                      <a:pPr marL="0" marR="0">
                        <a:spcBef>
                          <a:spcPts val="0"/>
                        </a:spcBef>
                        <a:spcAft>
                          <a:spcPts val="0"/>
                        </a:spcAft>
                      </a:pPr>
                      <a:r>
                        <a:rPr lang="en-US" sz="3170" baseline="0" dirty="0">
                          <a:effectLst/>
                        </a:rPr>
                        <a:t>A. </a:t>
                      </a:r>
                      <a:r>
                        <a:rPr lang="zh-CN" sz="3170" baseline="0" dirty="0">
                          <a:effectLst/>
                        </a:rPr>
                        <a:t>王的背景 （</a:t>
                      </a:r>
                      <a:r>
                        <a:rPr lang="en-US" sz="3170" baseline="0" dirty="0">
                          <a:effectLst/>
                        </a:rPr>
                        <a:t>1- 2</a:t>
                      </a:r>
                      <a:r>
                        <a:rPr lang="zh-CN" sz="3170" baseline="0" dirty="0">
                          <a:effectLst/>
                        </a:rPr>
                        <a:t>）</a:t>
                      </a:r>
                      <a:endParaRPr lang="en-US" sz="317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372804740"/>
                  </a:ext>
                </a:extLst>
              </a:tr>
              <a:tr h="1563823">
                <a:tc>
                  <a:txBody>
                    <a:bodyPr/>
                    <a:lstStyle/>
                    <a:p>
                      <a:pPr marL="0" marR="0">
                        <a:spcBef>
                          <a:spcPts val="0"/>
                        </a:spcBef>
                        <a:spcAft>
                          <a:spcPts val="0"/>
                        </a:spcAft>
                      </a:pPr>
                      <a:r>
                        <a:rPr lang="en-US" sz="3170" baseline="0" dirty="0">
                          <a:effectLst/>
                        </a:rPr>
                        <a:t> </a:t>
                      </a:r>
                    </a:p>
                    <a:p>
                      <a:pPr marL="0" marR="0">
                        <a:spcBef>
                          <a:spcPts val="0"/>
                        </a:spcBef>
                        <a:spcAft>
                          <a:spcPts val="0"/>
                        </a:spcAft>
                      </a:pPr>
                      <a:r>
                        <a:rPr lang="en-US" sz="3170" baseline="0" dirty="0">
                          <a:effectLst/>
                        </a:rPr>
                        <a:t>B.  </a:t>
                      </a:r>
                      <a:r>
                        <a:rPr lang="zh-CN" sz="3170" baseline="0" dirty="0">
                          <a:effectLst/>
                        </a:rPr>
                        <a:t>王的预备 （</a:t>
                      </a:r>
                      <a:r>
                        <a:rPr lang="en-US" sz="3170" baseline="0" dirty="0">
                          <a:effectLst/>
                        </a:rPr>
                        <a:t>3- 4</a:t>
                      </a:r>
                      <a:r>
                        <a:rPr lang="zh-CN" sz="3170" baseline="0" dirty="0">
                          <a:effectLst/>
                        </a:rPr>
                        <a:t>） </a:t>
                      </a:r>
                      <a:r>
                        <a:rPr lang="en-US" sz="3170" baseline="0" dirty="0">
                          <a:effectLst/>
                        </a:rPr>
                        <a:t>            1. </a:t>
                      </a:r>
                      <a:r>
                        <a:rPr lang="zh-CN" sz="3170" baseline="0" dirty="0">
                          <a:effectLst/>
                        </a:rPr>
                        <a:t>王的先锋</a:t>
                      </a:r>
                      <a:r>
                        <a:rPr lang="en-US" sz="3170" baseline="0" dirty="0">
                          <a:effectLst/>
                        </a:rPr>
                        <a:t> V.3</a:t>
                      </a:r>
                    </a:p>
                    <a:p>
                      <a:pPr marL="0" marR="0">
                        <a:spcBef>
                          <a:spcPts val="0"/>
                        </a:spcBef>
                        <a:spcAft>
                          <a:spcPts val="0"/>
                        </a:spcAft>
                      </a:pPr>
                      <a:r>
                        <a:rPr lang="en-US" sz="3170" baseline="0" dirty="0">
                          <a:effectLst/>
                        </a:rPr>
                        <a:t>                                     </a:t>
                      </a:r>
                      <a:r>
                        <a:rPr lang="zh-CN" altLang="en-US" sz="3170" baseline="0" dirty="0">
                          <a:effectLst/>
                        </a:rPr>
                        <a:t>                </a:t>
                      </a:r>
                      <a:r>
                        <a:rPr lang="en-US" sz="3170" baseline="0" dirty="0">
                          <a:effectLst/>
                        </a:rPr>
                        <a:t>2. </a:t>
                      </a:r>
                      <a:r>
                        <a:rPr lang="zh-CN" sz="3170" baseline="0" dirty="0">
                          <a:effectLst/>
                        </a:rPr>
                        <a:t>王的宣道</a:t>
                      </a:r>
                      <a:r>
                        <a:rPr lang="en-US" sz="3170" baseline="0" dirty="0">
                          <a:effectLst/>
                        </a:rPr>
                        <a:t> V.4</a:t>
                      </a:r>
                      <a:endParaRPr lang="en-US" sz="317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115615007"/>
                  </a:ext>
                </a:extLst>
              </a:tr>
              <a:tr h="729339">
                <a:tc>
                  <a:txBody>
                    <a:bodyPr/>
                    <a:lstStyle/>
                    <a:p>
                      <a:pPr marL="0" marR="0">
                        <a:spcBef>
                          <a:spcPts val="0"/>
                        </a:spcBef>
                        <a:spcAft>
                          <a:spcPts val="0"/>
                        </a:spcAft>
                        <a:tabLst>
                          <a:tab pos="2224405" algn="l"/>
                        </a:tabLst>
                      </a:pPr>
                      <a:r>
                        <a:rPr lang="en-US" sz="3170" baseline="0" dirty="0">
                          <a:effectLst/>
                        </a:rPr>
                        <a:t>C.  </a:t>
                      </a:r>
                      <a:r>
                        <a:rPr lang="zh-CN" sz="3170" baseline="0" dirty="0">
                          <a:effectLst/>
                        </a:rPr>
                        <a:t>王的宣言 </a:t>
                      </a:r>
                      <a:r>
                        <a:rPr lang="en-US" sz="3170" baseline="0" dirty="0">
                          <a:effectLst/>
                        </a:rPr>
                        <a:t> (5- 7)	        </a:t>
                      </a:r>
                      <a:r>
                        <a:rPr lang="zh-CN" altLang="en-US" sz="3170" baseline="0" dirty="0">
                          <a:effectLst/>
                        </a:rPr>
                        <a:t>            </a:t>
                      </a:r>
                      <a:r>
                        <a:rPr lang="zh-CN" sz="3170" baseline="0" dirty="0">
                          <a:effectLst/>
                        </a:rPr>
                        <a:t>登山宝训</a:t>
                      </a:r>
                      <a:endParaRPr lang="en-US" sz="317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225920259"/>
                  </a:ext>
                </a:extLst>
              </a:tr>
              <a:tr h="2231161">
                <a:tc>
                  <a:txBody>
                    <a:bodyPr/>
                    <a:lstStyle/>
                    <a:p>
                      <a:pPr marL="0" marR="0">
                        <a:spcBef>
                          <a:spcPts val="0"/>
                        </a:spcBef>
                        <a:spcAft>
                          <a:spcPts val="0"/>
                        </a:spcAft>
                      </a:pPr>
                      <a:r>
                        <a:rPr lang="en-US" sz="3170" baseline="0" dirty="0">
                          <a:effectLst/>
                        </a:rPr>
                        <a:t>D.  </a:t>
                      </a:r>
                      <a:r>
                        <a:rPr lang="zh-CN" sz="3170" baseline="0" dirty="0">
                          <a:effectLst/>
                        </a:rPr>
                        <a:t>王的权柄 （</a:t>
                      </a:r>
                      <a:r>
                        <a:rPr lang="en-US" sz="3170" baseline="0" dirty="0">
                          <a:effectLst/>
                        </a:rPr>
                        <a:t>8-10</a:t>
                      </a:r>
                      <a:r>
                        <a:rPr lang="zh-CN" sz="3170" baseline="0" dirty="0">
                          <a:effectLst/>
                        </a:rPr>
                        <a:t>） 十大方面 </a:t>
                      </a:r>
                      <a:r>
                        <a:rPr lang="en-US" sz="3170" baseline="0" dirty="0">
                          <a:effectLst/>
                        </a:rPr>
                        <a:t>   1. </a:t>
                      </a:r>
                      <a:r>
                        <a:rPr lang="zh-CN" sz="3170" baseline="0" dirty="0">
                          <a:effectLst/>
                        </a:rPr>
                        <a:t>王的神迹</a:t>
                      </a:r>
                      <a:endParaRPr lang="en-US" sz="3170" baseline="0" dirty="0">
                        <a:effectLst/>
                      </a:endParaRPr>
                    </a:p>
                    <a:p>
                      <a:pPr marL="0" marR="0">
                        <a:spcBef>
                          <a:spcPts val="0"/>
                        </a:spcBef>
                        <a:spcAft>
                          <a:spcPts val="0"/>
                        </a:spcAft>
                      </a:pPr>
                      <a:r>
                        <a:rPr lang="en-US" sz="3170" baseline="0" dirty="0">
                          <a:effectLst/>
                        </a:rPr>
                        <a:t>                                    </a:t>
                      </a:r>
                      <a:r>
                        <a:rPr lang="zh-CN" altLang="en-US" sz="3170" baseline="0" dirty="0">
                          <a:effectLst/>
                        </a:rPr>
                        <a:t>                           </a:t>
                      </a:r>
                      <a:r>
                        <a:rPr lang="en-US" sz="3170" baseline="0" dirty="0">
                          <a:effectLst/>
                        </a:rPr>
                        <a:t> 2. </a:t>
                      </a:r>
                      <a:r>
                        <a:rPr lang="zh-CN" sz="3170" baseline="0" dirty="0">
                          <a:effectLst/>
                        </a:rPr>
                        <a:t>王的差传</a:t>
                      </a:r>
                      <a:r>
                        <a:rPr lang="en-US" sz="3170" baseline="0" dirty="0">
                          <a:effectLst/>
                        </a:rPr>
                        <a:t> </a:t>
                      </a:r>
                    </a:p>
                    <a:p>
                      <a:pPr marL="0" marR="0">
                        <a:spcBef>
                          <a:spcPts val="0"/>
                        </a:spcBef>
                        <a:spcAft>
                          <a:spcPts val="0"/>
                        </a:spcAft>
                      </a:pPr>
                      <a:r>
                        <a:rPr lang="en-US" sz="3170" baseline="0" dirty="0">
                          <a:effectLst/>
                        </a:rPr>
                        <a:t> </a:t>
                      </a:r>
                      <a:endParaRPr lang="en-US" sz="317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984429875"/>
                  </a:ext>
                </a:extLst>
              </a:tr>
            </a:tbl>
          </a:graphicData>
        </a:graphic>
      </p:graphicFrame>
    </p:spTree>
    <p:extLst>
      <p:ext uri="{BB962C8B-B14F-4D97-AF65-F5344CB8AC3E}">
        <p14:creationId xmlns:p14="http://schemas.microsoft.com/office/powerpoint/2010/main" val="420291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0659ACA-A599-5E4C-BF0E-8EA2D68BAE09}"/>
              </a:ext>
            </a:extLst>
          </p:cNvPr>
          <p:cNvSpPr>
            <a:spLocks noGrp="1"/>
          </p:cNvSpPr>
          <p:nvPr>
            <p:ph type="subTitle" idx="1"/>
          </p:nvPr>
        </p:nvSpPr>
        <p:spPr>
          <a:xfrm>
            <a:off x="389105" y="389106"/>
            <a:ext cx="11478639" cy="6070060"/>
          </a:xfrm>
        </p:spPr>
        <p:txBody>
          <a:bodyPr/>
          <a:lstStyle/>
          <a:p>
            <a:endParaRPr lang="en-US" dirty="0"/>
          </a:p>
        </p:txBody>
      </p:sp>
      <p:graphicFrame>
        <p:nvGraphicFramePr>
          <p:cNvPr id="4" name="Table 3">
            <a:extLst>
              <a:ext uri="{FF2B5EF4-FFF2-40B4-BE49-F238E27FC236}">
                <a16:creationId xmlns:a16="http://schemas.microsoft.com/office/drawing/2014/main" id="{75E949DD-B280-844D-8429-C4ACB581C2A3}"/>
              </a:ext>
            </a:extLst>
          </p:cNvPr>
          <p:cNvGraphicFramePr>
            <a:graphicFrameLocks noGrp="1"/>
          </p:cNvGraphicFramePr>
          <p:nvPr>
            <p:extLst/>
          </p:nvPr>
        </p:nvGraphicFramePr>
        <p:xfrm>
          <a:off x="0" y="0"/>
          <a:ext cx="12470859" cy="7209692"/>
        </p:xfrm>
        <a:graphic>
          <a:graphicData uri="http://schemas.openxmlformats.org/drawingml/2006/table">
            <a:tbl>
              <a:tblPr firstRow="1" firstCol="1" bandRow="1">
                <a:tableStyleId>{5C22544A-7EE6-4342-B048-85BDC9FD1C3A}</a:tableStyleId>
              </a:tblPr>
              <a:tblGrid>
                <a:gridCol w="12470859">
                  <a:extLst>
                    <a:ext uri="{9D8B030D-6E8A-4147-A177-3AD203B41FA5}">
                      <a16:colId xmlns:a16="http://schemas.microsoft.com/office/drawing/2014/main" val="3162550959"/>
                    </a:ext>
                  </a:extLst>
                </a:gridCol>
              </a:tblGrid>
              <a:tr h="1802423">
                <a:tc>
                  <a:txBody>
                    <a:bodyPr/>
                    <a:lstStyle/>
                    <a:p>
                      <a:pPr marL="0" marR="0">
                        <a:spcBef>
                          <a:spcPts val="0"/>
                        </a:spcBef>
                        <a:spcAft>
                          <a:spcPts val="0"/>
                        </a:spcAft>
                      </a:pPr>
                      <a:r>
                        <a:rPr lang="en-US" sz="4000" dirty="0">
                          <a:effectLst/>
                        </a:rPr>
                        <a:t>E.  </a:t>
                      </a:r>
                      <a:r>
                        <a:rPr lang="zh-CN" sz="4000" dirty="0">
                          <a:effectLst/>
                        </a:rPr>
                        <a:t>王的被弃 （</a:t>
                      </a:r>
                      <a:r>
                        <a:rPr lang="en-US" sz="4000" dirty="0">
                          <a:effectLst/>
                        </a:rPr>
                        <a:t>11- 16</a:t>
                      </a:r>
                      <a:r>
                        <a:rPr lang="zh-CN" sz="4000" dirty="0">
                          <a:effectLst/>
                        </a:rPr>
                        <a:t>） </a:t>
                      </a:r>
                      <a:r>
                        <a:rPr lang="en-US" sz="4000" dirty="0">
                          <a:effectLst/>
                        </a:rPr>
                        <a:t> </a:t>
                      </a:r>
                      <a:r>
                        <a:rPr lang="zh-CN" altLang="en-US" sz="4000" dirty="0">
                          <a:effectLst/>
                        </a:rPr>
                        <a:t>            </a:t>
                      </a:r>
                      <a:r>
                        <a:rPr lang="en-US" sz="4000" dirty="0">
                          <a:effectLst/>
                        </a:rPr>
                        <a:t>1.</a:t>
                      </a:r>
                      <a:r>
                        <a:rPr lang="zh-CN" sz="4000" dirty="0">
                          <a:effectLst/>
                        </a:rPr>
                        <a:t>被弃初期</a:t>
                      </a:r>
                      <a:r>
                        <a:rPr lang="en-US" sz="4000" dirty="0">
                          <a:effectLst/>
                        </a:rPr>
                        <a:t> V.11-13</a:t>
                      </a:r>
                    </a:p>
                    <a:p>
                      <a:pPr marL="0" marR="0">
                        <a:spcBef>
                          <a:spcPts val="0"/>
                        </a:spcBef>
                        <a:spcAft>
                          <a:spcPts val="0"/>
                        </a:spcAft>
                      </a:pPr>
                      <a:r>
                        <a:rPr lang="en-US" sz="4000" dirty="0">
                          <a:effectLst/>
                        </a:rPr>
                        <a:t>                         </a:t>
                      </a:r>
                      <a:r>
                        <a:rPr lang="zh-CN" altLang="en-US" sz="4000" dirty="0">
                          <a:effectLst/>
                        </a:rPr>
                        <a:t>                                 </a:t>
                      </a:r>
                      <a:r>
                        <a:rPr lang="en-US" sz="4000" dirty="0">
                          <a:effectLst/>
                        </a:rPr>
                        <a:t>2.</a:t>
                      </a:r>
                      <a:r>
                        <a:rPr lang="zh-CN" sz="4000" dirty="0">
                          <a:effectLst/>
                        </a:rPr>
                        <a:t>被弃后期</a:t>
                      </a:r>
                      <a:r>
                        <a:rPr lang="en-US" sz="4000" dirty="0">
                          <a:effectLst/>
                        </a:rPr>
                        <a:t> V.14-16</a:t>
                      </a:r>
                      <a:endParaRPr lang="en-US" sz="40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31630570"/>
                  </a:ext>
                </a:extLst>
              </a:tr>
              <a:tr h="1802423">
                <a:tc>
                  <a:txBody>
                    <a:bodyPr/>
                    <a:lstStyle/>
                    <a:p>
                      <a:pPr marL="0" marR="0">
                        <a:spcBef>
                          <a:spcPts val="0"/>
                        </a:spcBef>
                        <a:spcAft>
                          <a:spcPts val="0"/>
                        </a:spcAft>
                      </a:pPr>
                      <a:r>
                        <a:rPr lang="en-US" sz="4000">
                          <a:effectLst/>
                        </a:rPr>
                        <a:t>F.  </a:t>
                      </a:r>
                      <a:r>
                        <a:rPr lang="zh-CN" sz="4000">
                          <a:effectLst/>
                        </a:rPr>
                        <a:t>王的训练 </a:t>
                      </a:r>
                      <a:r>
                        <a:rPr lang="en-US" sz="4000">
                          <a:effectLst/>
                        </a:rPr>
                        <a:t>      (17- 20)                    </a:t>
                      </a:r>
                      <a:r>
                        <a:rPr lang="zh-CN" sz="4000">
                          <a:effectLst/>
                        </a:rPr>
                        <a:t>十大方面</a:t>
                      </a:r>
                      <a:endParaRPr lang="en-US" sz="4000">
                        <a:effectLst/>
                      </a:endParaRPr>
                    </a:p>
                    <a:p>
                      <a:pPr marL="0" marR="0">
                        <a:spcBef>
                          <a:spcPts val="0"/>
                        </a:spcBef>
                        <a:spcAft>
                          <a:spcPts val="0"/>
                        </a:spcAft>
                      </a:pPr>
                      <a:r>
                        <a:rPr lang="en-US" sz="4000">
                          <a:effectLst/>
                        </a:rPr>
                        <a:t> </a:t>
                      </a:r>
                      <a:endParaRPr lang="en-US" sz="4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622969395"/>
                  </a:ext>
                </a:extLst>
              </a:tr>
              <a:tr h="1802423">
                <a:tc>
                  <a:txBody>
                    <a:bodyPr/>
                    <a:lstStyle/>
                    <a:p>
                      <a:pPr marL="0" marR="0">
                        <a:spcBef>
                          <a:spcPts val="0"/>
                        </a:spcBef>
                        <a:spcAft>
                          <a:spcPts val="0"/>
                        </a:spcAft>
                      </a:pPr>
                      <a:r>
                        <a:rPr lang="en-US" sz="4000">
                          <a:effectLst/>
                        </a:rPr>
                        <a:t>G.  </a:t>
                      </a:r>
                      <a:r>
                        <a:rPr lang="zh-CN" sz="4000">
                          <a:effectLst/>
                        </a:rPr>
                        <a:t>王的受苦 </a:t>
                      </a:r>
                      <a:r>
                        <a:rPr lang="en-US" sz="4000">
                          <a:effectLst/>
                        </a:rPr>
                        <a:t>      (21-27)                      </a:t>
                      </a:r>
                      <a:r>
                        <a:rPr lang="zh-CN" sz="4000">
                          <a:effectLst/>
                        </a:rPr>
                        <a:t>受难周</a:t>
                      </a:r>
                      <a:endParaRPr lang="en-US" sz="4000">
                        <a:effectLst/>
                      </a:endParaRPr>
                    </a:p>
                    <a:p>
                      <a:pPr marL="0" marR="0">
                        <a:spcBef>
                          <a:spcPts val="0"/>
                        </a:spcBef>
                        <a:spcAft>
                          <a:spcPts val="0"/>
                        </a:spcAft>
                      </a:pPr>
                      <a:r>
                        <a:rPr lang="en-US" sz="4000">
                          <a:effectLst/>
                        </a:rPr>
                        <a:t> </a:t>
                      </a:r>
                      <a:endParaRPr lang="en-US" sz="40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492294218"/>
                  </a:ext>
                </a:extLst>
              </a:tr>
              <a:tr h="1802423">
                <a:tc>
                  <a:txBody>
                    <a:bodyPr/>
                    <a:lstStyle/>
                    <a:p>
                      <a:pPr marL="0" marR="0">
                        <a:spcBef>
                          <a:spcPts val="0"/>
                        </a:spcBef>
                        <a:spcAft>
                          <a:spcPts val="0"/>
                        </a:spcAft>
                      </a:pPr>
                      <a:r>
                        <a:rPr lang="en-US" sz="4000" dirty="0">
                          <a:effectLst/>
                        </a:rPr>
                        <a:t>H.  </a:t>
                      </a:r>
                      <a:r>
                        <a:rPr lang="zh-CN" sz="4000" dirty="0">
                          <a:effectLst/>
                        </a:rPr>
                        <a:t>王的复活 </a:t>
                      </a:r>
                      <a:r>
                        <a:rPr lang="en-US" sz="4000" dirty="0">
                          <a:effectLst/>
                        </a:rPr>
                        <a:t>      (28)</a:t>
                      </a:r>
                    </a:p>
                    <a:p>
                      <a:pPr marL="0" marR="0">
                        <a:spcBef>
                          <a:spcPts val="0"/>
                        </a:spcBef>
                        <a:spcAft>
                          <a:spcPts val="0"/>
                        </a:spcAft>
                      </a:pPr>
                      <a:r>
                        <a:rPr lang="en-US" sz="4000" dirty="0">
                          <a:effectLst/>
                        </a:rPr>
                        <a:t> </a:t>
                      </a:r>
                      <a:endParaRPr lang="en-US" sz="40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36287656"/>
                  </a:ext>
                </a:extLst>
              </a:tr>
            </a:tbl>
          </a:graphicData>
        </a:graphic>
      </p:graphicFrame>
    </p:spTree>
    <p:extLst>
      <p:ext uri="{BB962C8B-B14F-4D97-AF65-F5344CB8AC3E}">
        <p14:creationId xmlns:p14="http://schemas.microsoft.com/office/powerpoint/2010/main" val="379541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202BF-6867-904C-B0E0-11D968E915CF}"/>
              </a:ext>
            </a:extLst>
          </p:cNvPr>
          <p:cNvSpPr>
            <a:spLocks noGrp="1"/>
          </p:cNvSpPr>
          <p:nvPr>
            <p:ph type="subTitle" idx="1"/>
          </p:nvPr>
        </p:nvSpPr>
        <p:spPr>
          <a:xfrm>
            <a:off x="447472" y="1"/>
            <a:ext cx="11322995" cy="6528390"/>
          </a:xfrm>
        </p:spPr>
        <p:txBody>
          <a:bodyPr/>
          <a:lstStyle/>
          <a:p>
            <a:endParaRPr lang="en-US" dirty="0"/>
          </a:p>
        </p:txBody>
      </p:sp>
      <p:pic>
        <p:nvPicPr>
          <p:cNvPr id="1033" name="Picture 28" descr="page3image4576">
            <a:extLst>
              <a:ext uri="{FF2B5EF4-FFF2-40B4-BE49-F238E27FC236}">
                <a16:creationId xmlns:a16="http://schemas.microsoft.com/office/drawing/2014/main" id="{C70D5975-7A40-C049-ACB3-F320DC4DA337}"/>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7" descr="page3image5920">
            <a:extLst>
              <a:ext uri="{FF2B5EF4-FFF2-40B4-BE49-F238E27FC236}">
                <a16:creationId xmlns:a16="http://schemas.microsoft.com/office/drawing/2014/main" id="{E323400B-AE86-B84D-BD13-1187A70ABC4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6" descr="page3image6512">
            <a:extLst>
              <a:ext uri="{FF2B5EF4-FFF2-40B4-BE49-F238E27FC236}">
                <a16:creationId xmlns:a16="http://schemas.microsoft.com/office/drawing/2014/main" id="{B9798621-432C-EC48-A1C3-0166683EF9FF}"/>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5" descr="page3image7512">
            <a:extLst>
              <a:ext uri="{FF2B5EF4-FFF2-40B4-BE49-F238E27FC236}">
                <a16:creationId xmlns:a16="http://schemas.microsoft.com/office/drawing/2014/main" id="{BAFCCA80-3C1D-5746-9042-FBCD5B00E56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4" descr="page3image8128">
            <a:extLst>
              <a:ext uri="{FF2B5EF4-FFF2-40B4-BE49-F238E27FC236}">
                <a16:creationId xmlns:a16="http://schemas.microsoft.com/office/drawing/2014/main" id="{736F7C75-C28D-E34B-81A3-B0919E4FE9C6}"/>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3" descr="page3image8288">
            <a:extLst>
              <a:ext uri="{FF2B5EF4-FFF2-40B4-BE49-F238E27FC236}">
                <a16:creationId xmlns:a16="http://schemas.microsoft.com/office/drawing/2014/main" id="{544BEBDA-56B2-6A4B-8051-D6D294F8E47D}"/>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2" descr="page3image9736">
            <a:extLst>
              <a:ext uri="{FF2B5EF4-FFF2-40B4-BE49-F238E27FC236}">
                <a16:creationId xmlns:a16="http://schemas.microsoft.com/office/drawing/2014/main" id="{B0E4D10F-5164-6945-B88A-9AB9EB660AC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635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1" descr="page3image10056">
            <a:extLst>
              <a:ext uri="{FF2B5EF4-FFF2-40B4-BE49-F238E27FC236}">
                <a16:creationId xmlns:a16="http://schemas.microsoft.com/office/drawing/2014/main" id="{FFF1501A-862B-604E-BD02-B25C57B0690B}"/>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9" descr="page3image17280">
            <a:extLst>
              <a:ext uri="{FF2B5EF4-FFF2-40B4-BE49-F238E27FC236}">
                <a16:creationId xmlns:a16="http://schemas.microsoft.com/office/drawing/2014/main" id="{33D4003B-6641-3F40-AF1F-4E2145C7FE98}"/>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838200" y="3798888"/>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B05A267E-E6AA-794D-8D5E-1CD89806182A}"/>
              </a:ext>
            </a:extLst>
          </p:cNvPr>
          <p:cNvGraphicFramePr>
            <a:graphicFrameLocks noGrp="1"/>
          </p:cNvGraphicFramePr>
          <p:nvPr>
            <p:extLst>
              <p:ext uri="{D42A27DB-BD31-4B8C-83A1-F6EECF244321}">
                <p14:modId xmlns:p14="http://schemas.microsoft.com/office/powerpoint/2010/main" val="1093080525"/>
              </p:ext>
            </p:extLst>
          </p:nvPr>
        </p:nvGraphicFramePr>
        <p:xfrm>
          <a:off x="447472" y="119000"/>
          <a:ext cx="11322996" cy="6290392"/>
        </p:xfrm>
        <a:graphic>
          <a:graphicData uri="http://schemas.openxmlformats.org/drawingml/2006/table">
            <a:tbl>
              <a:tblPr firstRow="1" firstCol="1" bandRow="1">
                <a:tableStyleId>{5C22544A-7EE6-4342-B048-85BDC9FD1C3A}</a:tableStyleId>
              </a:tblPr>
              <a:tblGrid>
                <a:gridCol w="1495726">
                  <a:extLst>
                    <a:ext uri="{9D8B030D-6E8A-4147-A177-3AD203B41FA5}">
                      <a16:colId xmlns:a16="http://schemas.microsoft.com/office/drawing/2014/main" val="2579495846"/>
                    </a:ext>
                  </a:extLst>
                </a:gridCol>
                <a:gridCol w="1228409">
                  <a:extLst>
                    <a:ext uri="{9D8B030D-6E8A-4147-A177-3AD203B41FA5}">
                      <a16:colId xmlns:a16="http://schemas.microsoft.com/office/drawing/2014/main" val="538341875"/>
                    </a:ext>
                  </a:extLst>
                </a:gridCol>
                <a:gridCol w="547120">
                  <a:extLst>
                    <a:ext uri="{9D8B030D-6E8A-4147-A177-3AD203B41FA5}">
                      <a16:colId xmlns:a16="http://schemas.microsoft.com/office/drawing/2014/main" val="1535819176"/>
                    </a:ext>
                  </a:extLst>
                </a:gridCol>
                <a:gridCol w="1909696">
                  <a:extLst>
                    <a:ext uri="{9D8B030D-6E8A-4147-A177-3AD203B41FA5}">
                      <a16:colId xmlns:a16="http://schemas.microsoft.com/office/drawing/2014/main" val="3732121446"/>
                    </a:ext>
                  </a:extLst>
                </a:gridCol>
                <a:gridCol w="1228409">
                  <a:extLst>
                    <a:ext uri="{9D8B030D-6E8A-4147-A177-3AD203B41FA5}">
                      <a16:colId xmlns:a16="http://schemas.microsoft.com/office/drawing/2014/main" val="791319262"/>
                    </a:ext>
                  </a:extLst>
                </a:gridCol>
                <a:gridCol w="1228409">
                  <a:extLst>
                    <a:ext uri="{9D8B030D-6E8A-4147-A177-3AD203B41FA5}">
                      <a16:colId xmlns:a16="http://schemas.microsoft.com/office/drawing/2014/main" val="1706719538"/>
                    </a:ext>
                  </a:extLst>
                </a:gridCol>
                <a:gridCol w="1228409">
                  <a:extLst>
                    <a:ext uri="{9D8B030D-6E8A-4147-A177-3AD203B41FA5}">
                      <a16:colId xmlns:a16="http://schemas.microsoft.com/office/drawing/2014/main" val="155031816"/>
                    </a:ext>
                  </a:extLst>
                </a:gridCol>
                <a:gridCol w="1228409">
                  <a:extLst>
                    <a:ext uri="{9D8B030D-6E8A-4147-A177-3AD203B41FA5}">
                      <a16:colId xmlns:a16="http://schemas.microsoft.com/office/drawing/2014/main" val="1985697403"/>
                    </a:ext>
                  </a:extLst>
                </a:gridCol>
                <a:gridCol w="1228409">
                  <a:extLst>
                    <a:ext uri="{9D8B030D-6E8A-4147-A177-3AD203B41FA5}">
                      <a16:colId xmlns:a16="http://schemas.microsoft.com/office/drawing/2014/main" val="3950488652"/>
                    </a:ext>
                  </a:extLst>
                </a:gridCol>
              </a:tblGrid>
              <a:tr h="363814">
                <a:tc>
                  <a:txBody>
                    <a:bodyPr/>
                    <a:lstStyle/>
                    <a:p>
                      <a:pPr marL="0" marR="0">
                        <a:spcBef>
                          <a:spcPts val="0"/>
                        </a:spcBef>
                        <a:spcAft>
                          <a:spcPts val="0"/>
                        </a:spcAft>
                      </a:pPr>
                      <a:endParaRPr lang="en-US" sz="25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zh-CN" sz="2500" baseline="0" dirty="0">
                          <a:effectLst/>
                        </a:rPr>
                        <a:t>记叙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endParaRPr lang="en-US" sz="25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25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zh-CN" sz="2500" baseline="0">
                          <a:effectLst/>
                        </a:rPr>
                        <a:t>讲道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endParaRPr lang="en-US" sz="2500" baseline="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25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zh-CN" sz="2500" baseline="0">
                          <a:effectLst/>
                        </a:rPr>
                        <a:t>经文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spcBef>
                          <a:spcPts val="0"/>
                        </a:spcBef>
                        <a:spcAft>
                          <a:spcPts val="0"/>
                        </a:spcAft>
                      </a:pPr>
                      <a:endParaRPr lang="en-US" sz="2500" baseline="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3324486"/>
                  </a:ext>
                </a:extLst>
              </a:tr>
              <a:tr h="967858">
                <a:tc gridSpan="3">
                  <a:txBody>
                    <a:bodyPr/>
                    <a:lstStyle/>
                    <a:p>
                      <a:pPr marL="0" marR="0">
                        <a:spcBef>
                          <a:spcPts val="0"/>
                        </a:spcBef>
                        <a:spcAft>
                          <a:spcPts val="0"/>
                        </a:spcAft>
                      </a:pPr>
                      <a:r>
                        <a:rPr lang="zh-CN" sz="2500" baseline="0" dirty="0">
                          <a:effectLst/>
                        </a:rPr>
                        <a:t>王的预备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zh-CN" sz="2500" baseline="0" dirty="0">
                          <a:effectLst/>
                        </a:rPr>
                        <a:t>第一篇论谈</a:t>
                      </a:r>
                      <a:r>
                        <a:rPr lang="en-US" sz="2500" baseline="0" dirty="0">
                          <a:effectLst/>
                        </a:rPr>
                        <a:t>: </a:t>
                      </a:r>
                      <a:r>
                        <a:rPr lang="zh-CN" sz="2500" baseline="0" dirty="0">
                          <a:effectLst/>
                        </a:rPr>
                        <a:t>登山宝训</a:t>
                      </a:r>
                      <a:r>
                        <a:rPr lang="en-US" sz="2500" baseline="0" dirty="0">
                          <a:effectLst/>
                        </a:rPr>
                        <a:t>(5~7 </a:t>
                      </a:r>
                      <a:r>
                        <a:rPr lang="zh-CN" sz="2500" baseline="0" dirty="0">
                          <a:effectLst/>
                        </a:rPr>
                        <a:t>章</a:t>
                      </a:r>
                      <a:r>
                        <a:rPr lang="en-US" sz="2500" baseline="0" dirty="0">
                          <a:effectLst/>
                        </a:rPr>
                        <a:t>)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2500" baseline="0">
                          <a:effectLst/>
                        </a:rPr>
                        <a:t>7:28 </a:t>
                      </a:r>
                      <a:r>
                        <a:rPr lang="zh-CN" sz="2500" baseline="0">
                          <a:effectLst/>
                        </a:rPr>
                        <a:t>耶稣讲完了这些话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532841"/>
                  </a:ext>
                </a:extLst>
              </a:tr>
              <a:tr h="967858">
                <a:tc gridSpan="3">
                  <a:txBody>
                    <a:bodyPr/>
                    <a:lstStyle/>
                    <a:p>
                      <a:pPr marL="0" marR="0">
                        <a:spcBef>
                          <a:spcPts val="0"/>
                        </a:spcBef>
                        <a:spcAft>
                          <a:spcPts val="0"/>
                        </a:spcAft>
                      </a:pPr>
                      <a:r>
                        <a:rPr lang="zh-CN" sz="2500" baseline="0">
                          <a:effectLst/>
                        </a:rPr>
                        <a:t>王的权柄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zh-CN" sz="2500" baseline="0" dirty="0">
                          <a:effectLst/>
                        </a:rPr>
                        <a:t>第二篇论谈</a:t>
                      </a:r>
                      <a:r>
                        <a:rPr lang="en-US" sz="2500" baseline="0" dirty="0">
                          <a:effectLst/>
                        </a:rPr>
                        <a:t>:</a:t>
                      </a:r>
                      <a:br>
                        <a:rPr lang="en-US" sz="2500" baseline="0" dirty="0">
                          <a:effectLst/>
                        </a:rPr>
                      </a:br>
                      <a:r>
                        <a:rPr lang="zh-CN" sz="2500" baseline="0" dirty="0">
                          <a:effectLst/>
                        </a:rPr>
                        <a:t>差 派 门 徒 </a:t>
                      </a:r>
                      <a:r>
                        <a:rPr lang="en-US" sz="2500" baseline="0" dirty="0">
                          <a:effectLst/>
                        </a:rPr>
                        <a:t>(10:1~11:1)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endParaRPr lang="en-US" sz="2500" baseline="0" dirty="0">
                        <a:effectLst/>
                      </a:endParaRPr>
                    </a:p>
                    <a:p>
                      <a:pPr marL="0" marR="0">
                        <a:spcBef>
                          <a:spcPts val="0"/>
                        </a:spcBef>
                        <a:spcAft>
                          <a:spcPts val="0"/>
                        </a:spcAft>
                      </a:pPr>
                      <a:r>
                        <a:rPr lang="en-US" sz="2500" baseline="0" dirty="0">
                          <a:effectLst/>
                        </a:rPr>
                        <a:t>11:l </a:t>
                      </a:r>
                      <a:r>
                        <a:rPr lang="zh-CN" sz="2500" baseline="0" dirty="0">
                          <a:effectLst/>
                        </a:rPr>
                        <a:t>耶稣吩咐完了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5999869"/>
                  </a:ext>
                </a:extLst>
              </a:tr>
              <a:tr h="1070096">
                <a:tc gridSpan="3">
                  <a:txBody>
                    <a:bodyPr/>
                    <a:lstStyle/>
                    <a:p>
                      <a:pPr marL="0" marR="0">
                        <a:spcBef>
                          <a:spcPts val="0"/>
                        </a:spcBef>
                        <a:spcAft>
                          <a:spcPts val="0"/>
                        </a:spcAft>
                      </a:pPr>
                      <a:r>
                        <a:rPr lang="zh-CN" sz="2500" baseline="0">
                          <a:effectLst/>
                        </a:rPr>
                        <a:t>王被拒绝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zh-CN" sz="2500" baseline="0" dirty="0">
                          <a:effectLst/>
                        </a:rPr>
                        <a:t>第三篇论谈</a:t>
                      </a:r>
                      <a:r>
                        <a:rPr lang="en-US" sz="2500" baseline="0" dirty="0">
                          <a:effectLst/>
                        </a:rPr>
                        <a:t>: </a:t>
                      </a:r>
                      <a:r>
                        <a:rPr lang="zh-CN" sz="2500" baseline="0" dirty="0">
                          <a:effectLst/>
                        </a:rPr>
                        <a:t>天国奥秘的比喻</a:t>
                      </a:r>
                      <a:r>
                        <a:rPr lang="en-US" sz="2500" baseline="0" dirty="0">
                          <a:effectLst/>
                        </a:rPr>
                        <a:t>(13:1~53)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2500" baseline="0" dirty="0">
                          <a:effectLst/>
                        </a:rPr>
                        <a:t>13:53 </a:t>
                      </a:r>
                      <a:r>
                        <a:rPr lang="zh-CN" sz="2500" baseline="0" dirty="0">
                          <a:effectLst/>
                        </a:rPr>
                        <a:t>耶稣说完了这些比喻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0997381"/>
                  </a:ext>
                </a:extLst>
              </a:tr>
              <a:tr h="1451790">
                <a:tc gridSpan="3">
                  <a:txBody>
                    <a:bodyPr/>
                    <a:lstStyle/>
                    <a:p>
                      <a:pPr marL="0" marR="0">
                        <a:spcBef>
                          <a:spcPts val="0"/>
                        </a:spcBef>
                        <a:spcAft>
                          <a:spcPts val="0"/>
                        </a:spcAft>
                      </a:pPr>
                      <a:r>
                        <a:rPr lang="zh-CN" sz="2500" baseline="0">
                          <a:effectLst/>
                        </a:rPr>
                        <a:t>王的使命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zh-CN" sz="2500" baseline="0">
                          <a:effectLst/>
                        </a:rPr>
                        <a:t>第四篇论谈</a:t>
                      </a:r>
                      <a:r>
                        <a:rPr lang="en-US" sz="2500" baseline="0">
                          <a:effectLst/>
                        </a:rPr>
                        <a:t>: </a:t>
                      </a:r>
                      <a:r>
                        <a:rPr lang="zh-CN" sz="2500" baseline="0">
                          <a:effectLst/>
                        </a:rPr>
                        <a:t>天国门徒的关系及生活态 </a:t>
                      </a:r>
                      <a:endParaRPr lang="en-US" sz="2500" baseline="0">
                        <a:effectLst/>
                      </a:endParaRPr>
                    </a:p>
                    <a:p>
                      <a:pPr marL="0" marR="0">
                        <a:spcBef>
                          <a:spcPts val="0"/>
                        </a:spcBef>
                        <a:spcAft>
                          <a:spcPts val="0"/>
                        </a:spcAft>
                      </a:pPr>
                      <a:r>
                        <a:rPr lang="zh-CN" sz="2500" baseline="0">
                          <a:effectLst/>
                        </a:rPr>
                        <a:t>度 </a:t>
                      </a:r>
                      <a:r>
                        <a:rPr lang="en-US" sz="2500" baseline="0">
                          <a:effectLst/>
                        </a:rPr>
                        <a:t>(18:1~19:1)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2500" baseline="0" dirty="0">
                          <a:effectLst/>
                        </a:rPr>
                        <a:t>19:l </a:t>
                      </a:r>
                      <a:r>
                        <a:rPr lang="zh-CN" sz="2500" baseline="0" dirty="0">
                          <a:effectLst/>
                        </a:rPr>
                        <a:t>耶稣说完了这些话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850804"/>
                  </a:ext>
                </a:extLst>
              </a:tr>
              <a:tr h="1451790">
                <a:tc gridSpan="3">
                  <a:txBody>
                    <a:bodyPr/>
                    <a:lstStyle/>
                    <a:p>
                      <a:pPr marL="0" marR="0">
                        <a:spcBef>
                          <a:spcPts val="0"/>
                        </a:spcBef>
                        <a:spcAft>
                          <a:spcPts val="0"/>
                        </a:spcAft>
                      </a:pPr>
                      <a:r>
                        <a:rPr lang="zh-CN" sz="2500" baseline="0">
                          <a:effectLst/>
                        </a:rPr>
                        <a:t>王的再来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zh-CN" sz="2500" baseline="0">
                          <a:effectLst/>
                        </a:rPr>
                        <a:t>第五篇论谈</a:t>
                      </a:r>
                      <a:r>
                        <a:rPr lang="en-US" sz="2500" baseline="0">
                          <a:effectLst/>
                        </a:rPr>
                        <a:t>: </a:t>
                      </a:r>
                      <a:r>
                        <a:rPr lang="zh-CN" sz="2500" baseline="0">
                          <a:effectLst/>
                        </a:rPr>
                        <a:t>主再来</a:t>
                      </a:r>
                      <a:r>
                        <a:rPr lang="en-US" sz="2500" baseline="0">
                          <a:effectLst/>
                        </a:rPr>
                        <a:t>──</a:t>
                      </a:r>
                      <a:r>
                        <a:rPr lang="zh-CN" sz="2500" baseline="0">
                          <a:effectLst/>
                        </a:rPr>
                        <a:t>橄榄山论谈 </a:t>
                      </a:r>
                      <a:endParaRPr lang="en-US" sz="2500" baseline="0">
                        <a:effectLst/>
                      </a:endParaRPr>
                    </a:p>
                    <a:p>
                      <a:pPr marL="0" marR="0">
                        <a:spcBef>
                          <a:spcPts val="0"/>
                        </a:spcBef>
                        <a:spcAft>
                          <a:spcPts val="0"/>
                        </a:spcAft>
                      </a:pPr>
                      <a:r>
                        <a:rPr lang="en-US" sz="2500" baseline="0">
                          <a:effectLst/>
                        </a:rPr>
                        <a:t>(24:1~26:1) </a:t>
                      </a:r>
                      <a:endParaRPr lang="en-US" sz="2500" baseline="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spcBef>
                          <a:spcPts val="0"/>
                        </a:spcBef>
                        <a:spcAft>
                          <a:spcPts val="0"/>
                        </a:spcAft>
                      </a:pPr>
                      <a:r>
                        <a:rPr lang="en-US" sz="2500" baseline="0" dirty="0">
                          <a:effectLst/>
                        </a:rPr>
                        <a:t>26:1 </a:t>
                      </a:r>
                      <a:r>
                        <a:rPr lang="zh-CN" sz="2500" baseline="0" dirty="0">
                          <a:effectLst/>
                        </a:rPr>
                        <a:t>耶稣说完了这一切的话 </a:t>
                      </a:r>
                      <a:endParaRPr lang="en-US" sz="2500" baseline="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1092321"/>
                  </a:ext>
                </a:extLst>
              </a:tr>
            </a:tbl>
          </a:graphicData>
        </a:graphic>
      </p:graphicFrame>
    </p:spTree>
    <p:extLst>
      <p:ext uri="{BB962C8B-B14F-4D97-AF65-F5344CB8AC3E}">
        <p14:creationId xmlns:p14="http://schemas.microsoft.com/office/powerpoint/2010/main" val="71277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84819-9962-A64C-B348-DBD8205D8000}"/>
              </a:ext>
            </a:extLst>
          </p:cNvPr>
          <p:cNvSpPr>
            <a:spLocks noGrp="1"/>
          </p:cNvSpPr>
          <p:nvPr>
            <p:ph idx="1"/>
          </p:nvPr>
        </p:nvSpPr>
        <p:spPr>
          <a:xfrm>
            <a:off x="838200" y="228600"/>
            <a:ext cx="10515600" cy="6229350"/>
          </a:xfrm>
        </p:spPr>
        <p:txBody>
          <a:bodyPr>
            <a:normAutofit fontScale="62500" lnSpcReduction="20000"/>
          </a:bodyPr>
          <a:lstStyle/>
          <a:p>
            <a:endParaRPr lang="en-US" altLang="zh-CN" dirty="0"/>
          </a:p>
          <a:p>
            <a:r>
              <a:rPr lang="zh-CN" altLang="en-US" dirty="0"/>
              <a:t>五</a:t>
            </a:r>
            <a:r>
              <a:rPr lang="en-US" dirty="0"/>
              <a:t>.</a:t>
            </a:r>
            <a:r>
              <a:rPr lang="zh-CN" altLang="en-US" dirty="0"/>
              <a:t>马太福音的作者及成书时间</a:t>
            </a:r>
            <a:endParaRPr lang="en-US" dirty="0"/>
          </a:p>
          <a:p>
            <a:r>
              <a:rPr lang="zh-CN" altLang="en-US" dirty="0"/>
              <a:t>根据 太</a:t>
            </a:r>
            <a:r>
              <a:rPr lang="en-US" dirty="0"/>
              <a:t>9:9 </a:t>
            </a:r>
            <a:r>
              <a:rPr lang="zh-CN" altLang="en-US" dirty="0">
                <a:solidFill>
                  <a:srgbClr val="C00000"/>
                </a:solidFill>
              </a:rPr>
              <a:t>耶稣从那里往前走，看见一个人名叫马太，坐在税关上，就对他说：“你跟从</a:t>
            </a:r>
            <a:endParaRPr lang="en-US" altLang="zh-CN" dirty="0">
              <a:solidFill>
                <a:srgbClr val="C00000"/>
              </a:solidFill>
            </a:endParaRPr>
          </a:p>
          <a:p>
            <a:r>
              <a:rPr lang="zh-CN" altLang="en-US" dirty="0">
                <a:solidFill>
                  <a:srgbClr val="C00000"/>
                </a:solidFill>
              </a:rPr>
              <a:t>我来。”他就起来，跟从了耶稣。</a:t>
            </a:r>
            <a:endParaRPr lang="en-US" dirty="0">
              <a:solidFill>
                <a:srgbClr val="C00000"/>
              </a:solidFill>
            </a:endParaRPr>
          </a:p>
          <a:p>
            <a:r>
              <a:rPr lang="zh-CN" altLang="en-US" dirty="0"/>
              <a:t>得知：马太是个税吏，也就是敛钱的，又可称之为犹奸。就是为当时的罗马政府效力压</a:t>
            </a:r>
            <a:endParaRPr lang="en-US" altLang="zh-CN" dirty="0"/>
          </a:p>
          <a:p>
            <a:r>
              <a:rPr lang="zh-CN" altLang="en-US" dirty="0"/>
              <a:t>榨本族人的，最遭犹太人厌恶的。</a:t>
            </a:r>
            <a:endParaRPr lang="en-US" dirty="0"/>
          </a:p>
          <a:p>
            <a:r>
              <a:rPr lang="zh-CN" altLang="en-US" dirty="0"/>
              <a:t>如此之人，当主的呼召临到时，就在税关上做了千古一价的交换，蒙召撇下一切跟随主。</a:t>
            </a:r>
            <a:endParaRPr lang="en-US" altLang="zh-CN" dirty="0"/>
          </a:p>
          <a:p>
            <a:pPr marL="0" indent="0">
              <a:buNone/>
            </a:pPr>
            <a:r>
              <a:rPr lang="zh-CN" altLang="en-US" dirty="0"/>
              <a:t>（路 </a:t>
            </a:r>
            <a:r>
              <a:rPr lang="en-US" dirty="0"/>
              <a:t>5:28 </a:t>
            </a:r>
            <a:r>
              <a:rPr lang="zh-CN" altLang="en-US" dirty="0"/>
              <a:t>他就撇下所有的，起来，跟从了耶稣。）</a:t>
            </a:r>
            <a:endParaRPr lang="en-US" dirty="0"/>
          </a:p>
          <a:p>
            <a:r>
              <a:rPr lang="zh-CN" altLang="en-US" dirty="0"/>
              <a:t>特别要提的是：</a:t>
            </a:r>
            <a:r>
              <a:rPr lang="en-US" dirty="0"/>
              <a:t>1.</a:t>
            </a:r>
            <a:r>
              <a:rPr lang="zh-CN" altLang="en-US" dirty="0"/>
              <a:t>主耶稣在呼召马太时，没有如召彼得（路 </a:t>
            </a:r>
            <a:r>
              <a:rPr lang="en-US" dirty="0"/>
              <a:t>5:1-11</a:t>
            </a:r>
            <a:r>
              <a:rPr lang="zh-CN" altLang="en-US" dirty="0"/>
              <a:t>）行了神迹，只是简单</a:t>
            </a:r>
            <a:endParaRPr lang="en-US" altLang="zh-CN" dirty="0"/>
          </a:p>
          <a:p>
            <a:r>
              <a:rPr lang="zh-CN" altLang="en-US" dirty="0"/>
              <a:t>一句话；</a:t>
            </a:r>
            <a:endParaRPr lang="en-US" dirty="0"/>
          </a:p>
          <a:p>
            <a:r>
              <a:rPr lang="en-US" dirty="0"/>
              <a:t>2.</a:t>
            </a:r>
            <a:r>
              <a:rPr lang="zh-CN" altLang="en-US" dirty="0"/>
              <a:t>出于尊重在路加和马可福音中，提到马太蒙召时使用的名字是利未（路 </a:t>
            </a:r>
            <a:r>
              <a:rPr lang="en-US" dirty="0"/>
              <a:t>5:27</a:t>
            </a:r>
            <a:r>
              <a:rPr lang="zh-CN" altLang="en-US" dirty="0"/>
              <a:t>；可 </a:t>
            </a:r>
            <a:r>
              <a:rPr lang="en-US" dirty="0"/>
              <a:t>2:14</a:t>
            </a:r>
            <a:r>
              <a:rPr lang="zh-CN" altLang="en-US" dirty="0"/>
              <a:t>）</a:t>
            </a:r>
            <a:endParaRPr lang="en-US" altLang="zh-CN" dirty="0"/>
          </a:p>
          <a:p>
            <a:r>
              <a:rPr lang="zh-CN" altLang="en-US" dirty="0"/>
              <a:t>而马太则直呼其名以表明不遮掩自己所做过的肮脏之事。这也正是认罪悔改后，重生得</a:t>
            </a:r>
            <a:endParaRPr lang="en-US" altLang="zh-CN" dirty="0"/>
          </a:p>
          <a:p>
            <a:r>
              <a:rPr lang="zh-CN" altLang="en-US" dirty="0"/>
              <a:t>救后的生命体征。</a:t>
            </a:r>
            <a:endParaRPr lang="en-US" dirty="0"/>
          </a:p>
          <a:p>
            <a:r>
              <a:rPr lang="zh-CN" altLang="en-US" dirty="0"/>
              <a:t>回到上面的话题：作为天然人的</a:t>
            </a:r>
            <a:r>
              <a:rPr lang="ja-JP" altLang="en-US"/>
              <a:t>马</a:t>
            </a:r>
            <a:r>
              <a:rPr lang="zh-CN" altLang="en-US" dirty="0"/>
              <a:t>太是一个地地道道的犹太人，也</a:t>
            </a:r>
            <a:r>
              <a:rPr lang="ja-JP" altLang="en-US"/>
              <a:t>身</a:t>
            </a:r>
            <a:r>
              <a:rPr lang="zh-CN" altLang="en-US" dirty="0"/>
              <a:t>处在两约的末期。</a:t>
            </a:r>
            <a:endParaRPr lang="en-US" altLang="zh-CN" dirty="0"/>
          </a:p>
          <a:p>
            <a:r>
              <a:rPr lang="zh-CN" altLang="en-US" dirty="0"/>
              <a:t>可以想见他也同样持有与其同胞那种强烈的国度，律法，子民及弥赛亚观。然而重生得救</a:t>
            </a:r>
            <a:endParaRPr lang="en-US" altLang="zh-CN" dirty="0"/>
          </a:p>
          <a:p>
            <a:r>
              <a:rPr lang="zh-CN" altLang="en-US" dirty="0"/>
              <a:t>，蒙召成为使徒的马太，在圣灵的默示下在主后</a:t>
            </a:r>
            <a:r>
              <a:rPr lang="en-US" dirty="0"/>
              <a:t>50-70</a:t>
            </a:r>
            <a:r>
              <a:rPr lang="zh-CN" altLang="en-US" dirty="0"/>
              <a:t>年左右写了马太福音。借着对于天国君王的</a:t>
            </a:r>
            <a:endParaRPr lang="en-US" altLang="zh-CN" dirty="0"/>
          </a:p>
          <a:p>
            <a:r>
              <a:rPr lang="zh-CN" altLang="en-US" dirty="0"/>
              <a:t>记载，要彻底颠覆犹太人的天国观。 以“天国的君王以及的祂国度”为主题，释天国的君王，还</a:t>
            </a:r>
            <a:endParaRPr lang="en-US" altLang="zh-CN" dirty="0"/>
          </a:p>
          <a:p>
            <a:r>
              <a:rPr lang="zh-CN" altLang="en-US" dirty="0"/>
              <a:t>要解释祂国度的性质，祂国度的律法，臣民及他们的的生活。</a:t>
            </a:r>
            <a:endParaRPr lang="en-US" dirty="0"/>
          </a:p>
          <a:p>
            <a:r>
              <a:rPr lang="en-US" dirty="0"/>
              <a:t> </a:t>
            </a:r>
          </a:p>
          <a:p>
            <a:endParaRPr lang="en-US" dirty="0"/>
          </a:p>
        </p:txBody>
      </p:sp>
    </p:spTree>
    <p:extLst>
      <p:ext uri="{BB962C8B-B14F-4D97-AF65-F5344CB8AC3E}">
        <p14:creationId xmlns:p14="http://schemas.microsoft.com/office/powerpoint/2010/main" val="144769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arn(inVertical)">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arn(inVertical)">
                                      <p:cBhvr>
                                        <p:cTn id="23" dur="500"/>
                                        <p:tgtEl>
                                          <p:spTgt spid="3">
                                            <p:txEl>
                                              <p:pRg st="8" end="8"/>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arn(inVertical)">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circle(in)">
                                      <p:cBhvr>
                                        <p:cTn id="31" dur="2000"/>
                                        <p:tgtEl>
                                          <p:spTgt spid="3">
                                            <p:txEl>
                                              <p:pRg st="10" end="10"/>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circle(in)">
                                      <p:cBhvr>
                                        <p:cTn id="34" dur="2000"/>
                                        <p:tgtEl>
                                          <p:spTgt spid="3">
                                            <p:txEl>
                                              <p:pRg st="11" end="11"/>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circle(in)">
                                      <p:cBhvr>
                                        <p:cTn id="37" dur="20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arn(inVertical)">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p:cTn id="47"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14" end="14"/>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 calcmode="lin" valueType="num">
                                      <p:cBhvr>
                                        <p:cTn id="52" dur="1000" fill="hold"/>
                                        <p:tgtEl>
                                          <p:spTgt spid="3">
                                            <p:txEl>
                                              <p:pRg st="15" end="15"/>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15" end="15"/>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 calcmode="lin" valueType="num">
                                      <p:cBhvr>
                                        <p:cTn id="57" dur="1000" fill="hold"/>
                                        <p:tgtEl>
                                          <p:spTgt spid="3">
                                            <p:txEl>
                                              <p:pRg st="16" end="16"/>
                                            </p:txEl>
                                          </p:spTgt>
                                        </p:tgtEl>
                                        <p:attrNameLst>
                                          <p:attrName>ppt_w</p:attrName>
                                        </p:attrNameLst>
                                      </p:cBhvr>
                                      <p:tavLst>
                                        <p:tav tm="0">
                                          <p:val>
                                            <p:strVal val="#ppt_w*0.70"/>
                                          </p:val>
                                        </p:tav>
                                        <p:tav tm="100000">
                                          <p:val>
                                            <p:strVal val="#ppt_w"/>
                                          </p:val>
                                        </p:tav>
                                      </p:tavLst>
                                    </p:anim>
                                    <p:anim calcmode="lin" valueType="num">
                                      <p:cBhvr>
                                        <p:cTn id="58" dur="1000" fill="hold"/>
                                        <p:tgtEl>
                                          <p:spTgt spid="3">
                                            <p:txEl>
                                              <p:pRg st="16" end="16"/>
                                            </p:txEl>
                                          </p:spTgt>
                                        </p:tgtEl>
                                        <p:attrNameLst>
                                          <p:attrName>ppt_h</p:attrName>
                                        </p:attrNameLst>
                                      </p:cBhvr>
                                      <p:tavLst>
                                        <p:tav tm="0">
                                          <p:val>
                                            <p:strVal val="#ppt_h"/>
                                          </p:val>
                                        </p:tav>
                                        <p:tav tm="100000">
                                          <p:val>
                                            <p:strVal val="#ppt_h"/>
                                          </p:val>
                                        </p:tav>
                                      </p:tavLst>
                                    </p:anim>
                                    <p:animEffect transition="in" filter="fade">
                                      <p:cBhvr>
                                        <p:cTn id="59" dur="1000"/>
                                        <p:tgtEl>
                                          <p:spTgt spid="3">
                                            <p:txEl>
                                              <p:pRg st="16" end="16"/>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 calcmode="lin" valueType="num">
                                      <p:cBhvr>
                                        <p:cTn id="62" dur="1000" fill="hold"/>
                                        <p:tgtEl>
                                          <p:spTgt spid="3">
                                            <p:txEl>
                                              <p:pRg st="17" end="17"/>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17" end="17"/>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6A01233-AAE5-A84F-A46D-D8CD57E5E6AE}"/>
              </a:ext>
            </a:extLst>
          </p:cNvPr>
          <p:cNvGraphicFramePr>
            <a:graphicFrameLocks noGrp="1"/>
          </p:cNvGraphicFramePr>
          <p:nvPr>
            <p:ph idx="1"/>
            <p:extLst>
              <p:ext uri="{D42A27DB-BD31-4B8C-83A1-F6EECF244321}">
                <p14:modId xmlns:p14="http://schemas.microsoft.com/office/powerpoint/2010/main" val="2798211250"/>
              </p:ext>
            </p:extLst>
          </p:nvPr>
        </p:nvGraphicFramePr>
        <p:xfrm>
          <a:off x="1918952" y="1033153"/>
          <a:ext cx="8152328" cy="4370122"/>
        </p:xfrm>
        <a:graphic>
          <a:graphicData uri="http://schemas.openxmlformats.org/drawingml/2006/table">
            <a:tbl>
              <a:tblPr/>
              <a:tblGrid>
                <a:gridCol w="1429999">
                  <a:extLst>
                    <a:ext uri="{9D8B030D-6E8A-4147-A177-3AD203B41FA5}">
                      <a16:colId xmlns:a16="http://schemas.microsoft.com/office/drawing/2014/main" val="1624068569"/>
                    </a:ext>
                  </a:extLst>
                </a:gridCol>
                <a:gridCol w="2245231">
                  <a:extLst>
                    <a:ext uri="{9D8B030D-6E8A-4147-A177-3AD203B41FA5}">
                      <a16:colId xmlns:a16="http://schemas.microsoft.com/office/drawing/2014/main" val="3800888403"/>
                    </a:ext>
                  </a:extLst>
                </a:gridCol>
                <a:gridCol w="2165044">
                  <a:extLst>
                    <a:ext uri="{9D8B030D-6E8A-4147-A177-3AD203B41FA5}">
                      <a16:colId xmlns:a16="http://schemas.microsoft.com/office/drawing/2014/main" val="1018477995"/>
                    </a:ext>
                  </a:extLst>
                </a:gridCol>
                <a:gridCol w="2312054">
                  <a:extLst>
                    <a:ext uri="{9D8B030D-6E8A-4147-A177-3AD203B41FA5}">
                      <a16:colId xmlns:a16="http://schemas.microsoft.com/office/drawing/2014/main" val="1144392339"/>
                    </a:ext>
                  </a:extLst>
                </a:gridCol>
              </a:tblGrid>
              <a:tr h="560272">
                <a:tc>
                  <a:txBody>
                    <a:bodyPr/>
                    <a:lstStyle/>
                    <a:p>
                      <a:pPr algn="ctr"/>
                      <a:r>
                        <a:rPr lang="ja-JP" altLang="en-US" sz="2800" b="1"/>
                        <a:t>归　回</a:t>
                      </a:r>
                    </a:p>
                  </a:txBody>
                  <a:tcPr marL="0" marR="0" marT="0" marB="0" anchor="ctr">
                    <a:lnL>
                      <a:noFill/>
                    </a:lnL>
                    <a:lnR>
                      <a:noFill/>
                    </a:lnR>
                    <a:lnT>
                      <a:noFill/>
                    </a:lnT>
                    <a:lnB>
                      <a:noFill/>
                    </a:lnB>
                  </a:tcPr>
                </a:tc>
                <a:tc>
                  <a:txBody>
                    <a:bodyPr/>
                    <a:lstStyle/>
                    <a:p>
                      <a:pPr algn="ctr"/>
                      <a:r>
                        <a:rPr lang="ja-JP" altLang="en-US" sz="2800" b="1"/>
                        <a:t>第 一 次</a:t>
                      </a:r>
                    </a:p>
                  </a:txBody>
                  <a:tcPr marL="0" marR="0" marT="0" marB="0" anchor="ctr">
                    <a:lnL>
                      <a:noFill/>
                    </a:lnL>
                    <a:lnR>
                      <a:noFill/>
                    </a:lnR>
                    <a:lnT>
                      <a:noFill/>
                    </a:lnT>
                    <a:lnB>
                      <a:noFill/>
                    </a:lnB>
                  </a:tcPr>
                </a:tc>
                <a:tc>
                  <a:txBody>
                    <a:bodyPr/>
                    <a:lstStyle/>
                    <a:p>
                      <a:pPr algn="ctr"/>
                      <a:r>
                        <a:rPr lang="ja-JP" altLang="en-US" sz="2800" b="1"/>
                        <a:t>第 二 次</a:t>
                      </a:r>
                    </a:p>
                  </a:txBody>
                  <a:tcPr marL="0" marR="0" marT="0" marB="0" anchor="ctr">
                    <a:lnL>
                      <a:noFill/>
                    </a:lnL>
                    <a:lnR>
                      <a:noFill/>
                    </a:lnR>
                    <a:lnT>
                      <a:noFill/>
                    </a:lnT>
                    <a:lnB>
                      <a:noFill/>
                    </a:lnB>
                  </a:tcPr>
                </a:tc>
                <a:tc>
                  <a:txBody>
                    <a:bodyPr/>
                    <a:lstStyle/>
                    <a:p>
                      <a:pPr algn="ctr"/>
                      <a:r>
                        <a:rPr lang="ja-JP" altLang="en-US" sz="2800" b="1"/>
                        <a:t>第 三 次</a:t>
                      </a:r>
                    </a:p>
                  </a:txBody>
                  <a:tcPr marL="0" marR="0" marT="0" marB="0" anchor="ctr">
                    <a:lnL>
                      <a:noFill/>
                    </a:lnL>
                    <a:lnR>
                      <a:noFill/>
                    </a:lnR>
                    <a:lnT>
                      <a:noFill/>
                    </a:lnT>
                    <a:lnB>
                      <a:noFill/>
                    </a:lnB>
                  </a:tcPr>
                </a:tc>
                <a:extLst>
                  <a:ext uri="{0D108BD9-81ED-4DB2-BD59-A6C34878D82A}">
                    <a16:rowId xmlns:a16="http://schemas.microsoft.com/office/drawing/2014/main" val="90823868"/>
                  </a:ext>
                </a:extLst>
              </a:tr>
              <a:tr h="560272">
                <a:tc>
                  <a:txBody>
                    <a:bodyPr/>
                    <a:lstStyle/>
                    <a:p>
                      <a:pPr algn="ctr"/>
                      <a:r>
                        <a:rPr lang="ja-JP" altLang="en-US" sz="2800" b="1"/>
                        <a:t>经　文</a:t>
                      </a:r>
                    </a:p>
                  </a:txBody>
                  <a:tcPr marL="0" marR="0" marT="0" marB="0" anchor="ctr">
                    <a:lnL>
                      <a:noFill/>
                    </a:lnL>
                    <a:lnR>
                      <a:noFill/>
                    </a:lnR>
                    <a:lnT>
                      <a:noFill/>
                    </a:lnT>
                    <a:lnB>
                      <a:noFill/>
                    </a:lnB>
                  </a:tcPr>
                </a:tc>
                <a:tc>
                  <a:txBody>
                    <a:bodyPr/>
                    <a:lstStyle/>
                    <a:p>
                      <a:pPr algn="ctr"/>
                      <a:r>
                        <a:rPr lang="ja-JP" altLang="en-US" sz="2800" b="1"/>
                        <a:t>拉 </a:t>
                      </a:r>
                      <a:r>
                        <a:rPr lang="en-US" altLang="ja-JP" sz="2800" b="1" dirty="0"/>
                        <a:t>1-6</a:t>
                      </a:r>
                    </a:p>
                  </a:txBody>
                  <a:tcPr marL="0" marR="0" marT="0" marB="0" anchor="ctr">
                    <a:lnL>
                      <a:noFill/>
                    </a:lnL>
                    <a:lnR>
                      <a:noFill/>
                    </a:lnR>
                    <a:lnT>
                      <a:noFill/>
                    </a:lnT>
                    <a:lnB>
                      <a:noFill/>
                    </a:lnB>
                  </a:tcPr>
                </a:tc>
                <a:tc>
                  <a:txBody>
                    <a:bodyPr/>
                    <a:lstStyle/>
                    <a:p>
                      <a:pPr algn="ctr"/>
                      <a:r>
                        <a:rPr lang="ja-JP" altLang="en-US" sz="2800" b="1"/>
                        <a:t>拉 </a:t>
                      </a:r>
                      <a:r>
                        <a:rPr lang="en-US" altLang="ja-JP" sz="2800" b="1" dirty="0"/>
                        <a:t>7-10</a:t>
                      </a:r>
                    </a:p>
                  </a:txBody>
                  <a:tcPr marL="0" marR="0" marT="0" marB="0" anchor="ctr">
                    <a:lnL>
                      <a:noFill/>
                    </a:lnL>
                    <a:lnR>
                      <a:noFill/>
                    </a:lnR>
                    <a:lnT>
                      <a:noFill/>
                    </a:lnT>
                    <a:lnB>
                      <a:noFill/>
                    </a:lnB>
                  </a:tcPr>
                </a:tc>
                <a:tc>
                  <a:txBody>
                    <a:bodyPr/>
                    <a:lstStyle/>
                    <a:p>
                      <a:pPr algn="ctr"/>
                      <a:r>
                        <a:rPr lang="ja-JP" altLang="en-US" sz="2800" b="1"/>
                        <a:t>尼 </a:t>
                      </a:r>
                      <a:r>
                        <a:rPr lang="en-US" altLang="ja-JP" sz="2800" b="1"/>
                        <a:t>1-13</a:t>
                      </a:r>
                    </a:p>
                  </a:txBody>
                  <a:tcPr marL="0" marR="0" marT="0" marB="0" anchor="ctr">
                    <a:lnL>
                      <a:noFill/>
                    </a:lnL>
                    <a:lnR>
                      <a:noFill/>
                    </a:lnR>
                    <a:lnT>
                      <a:noFill/>
                    </a:lnT>
                    <a:lnB>
                      <a:noFill/>
                    </a:lnB>
                  </a:tcPr>
                </a:tc>
                <a:extLst>
                  <a:ext uri="{0D108BD9-81ED-4DB2-BD59-A6C34878D82A}">
                    <a16:rowId xmlns:a16="http://schemas.microsoft.com/office/drawing/2014/main" val="4003261815"/>
                  </a:ext>
                </a:extLst>
              </a:tr>
              <a:tr h="560272">
                <a:tc>
                  <a:txBody>
                    <a:bodyPr/>
                    <a:lstStyle/>
                    <a:p>
                      <a:pPr algn="ctr"/>
                      <a:r>
                        <a:rPr lang="ja-JP" altLang="en-US" sz="2800" b="1"/>
                        <a:t>日　期</a:t>
                      </a:r>
                    </a:p>
                  </a:txBody>
                  <a:tcPr marL="0" marR="0" marT="0" marB="0" anchor="ctr">
                    <a:lnL>
                      <a:noFill/>
                    </a:lnL>
                    <a:lnR>
                      <a:noFill/>
                    </a:lnR>
                    <a:lnT>
                      <a:noFill/>
                    </a:lnT>
                    <a:lnB>
                      <a:noFill/>
                    </a:lnB>
                  </a:tcPr>
                </a:tc>
                <a:tc>
                  <a:txBody>
                    <a:bodyPr/>
                    <a:lstStyle/>
                    <a:p>
                      <a:pPr algn="ctr"/>
                      <a:r>
                        <a:rPr lang="en-US" sz="2800" b="1" dirty="0"/>
                        <a:t>538 B．C．</a:t>
                      </a:r>
                    </a:p>
                  </a:txBody>
                  <a:tcPr marL="0" marR="0" marT="0" marB="0" anchor="ctr">
                    <a:lnL>
                      <a:noFill/>
                    </a:lnL>
                    <a:lnR>
                      <a:noFill/>
                    </a:lnR>
                    <a:lnT>
                      <a:noFill/>
                    </a:lnT>
                    <a:lnB>
                      <a:noFill/>
                    </a:lnB>
                  </a:tcPr>
                </a:tc>
                <a:tc>
                  <a:txBody>
                    <a:bodyPr/>
                    <a:lstStyle/>
                    <a:p>
                      <a:pPr algn="ctr"/>
                      <a:r>
                        <a:rPr lang="en-US" sz="2800" b="1" dirty="0"/>
                        <a:t>458 B．C．</a:t>
                      </a:r>
                    </a:p>
                  </a:txBody>
                  <a:tcPr marL="0" marR="0" marT="0" marB="0" anchor="ctr">
                    <a:lnL>
                      <a:noFill/>
                    </a:lnL>
                    <a:lnR>
                      <a:noFill/>
                    </a:lnR>
                    <a:lnT>
                      <a:noFill/>
                    </a:lnT>
                    <a:lnB>
                      <a:noFill/>
                    </a:lnB>
                  </a:tcPr>
                </a:tc>
                <a:tc>
                  <a:txBody>
                    <a:bodyPr/>
                    <a:lstStyle/>
                    <a:p>
                      <a:pPr algn="ctr"/>
                      <a:r>
                        <a:rPr lang="en-US" sz="2800" b="1"/>
                        <a:t>444 B．C．</a:t>
                      </a:r>
                    </a:p>
                  </a:txBody>
                  <a:tcPr marL="0" marR="0" marT="0" marB="0" anchor="ctr">
                    <a:lnL>
                      <a:noFill/>
                    </a:lnL>
                    <a:lnR>
                      <a:noFill/>
                    </a:lnR>
                    <a:lnT>
                      <a:noFill/>
                    </a:lnT>
                    <a:lnB>
                      <a:noFill/>
                    </a:lnB>
                  </a:tcPr>
                </a:tc>
                <a:extLst>
                  <a:ext uri="{0D108BD9-81ED-4DB2-BD59-A6C34878D82A}">
                    <a16:rowId xmlns:a16="http://schemas.microsoft.com/office/drawing/2014/main" val="2768559916"/>
                  </a:ext>
                </a:extLst>
              </a:tr>
              <a:tr h="1613584">
                <a:tc>
                  <a:txBody>
                    <a:bodyPr/>
                    <a:lstStyle/>
                    <a:p>
                      <a:pPr algn="ctr"/>
                      <a:r>
                        <a:rPr lang="ja-JP" altLang="en-US" sz="2800" b="1"/>
                        <a:t>领　袖</a:t>
                      </a:r>
                    </a:p>
                  </a:txBody>
                  <a:tcPr marL="0" marR="0" marT="0" marB="0" anchor="ctr">
                    <a:lnL>
                      <a:noFill/>
                    </a:lnL>
                    <a:lnR>
                      <a:noFill/>
                    </a:lnR>
                    <a:lnT>
                      <a:noFill/>
                    </a:lnT>
                    <a:lnB>
                      <a:noFill/>
                    </a:lnB>
                  </a:tcPr>
                </a:tc>
                <a:tc>
                  <a:txBody>
                    <a:bodyPr/>
                    <a:lstStyle/>
                    <a:p>
                      <a:pPr algn="ctr"/>
                      <a:r>
                        <a:rPr lang="ja-JP" altLang="en-US" sz="2800" b="1"/>
                        <a:t>设巴萨</a:t>
                      </a:r>
                      <a:br>
                        <a:rPr lang="ja-JP" altLang="en-US" sz="2800" b="1"/>
                      </a:br>
                      <a:r>
                        <a:rPr lang="ja-JP" altLang="en-US" sz="2800" b="1"/>
                        <a:t>所罗巴伯</a:t>
                      </a:r>
                      <a:br>
                        <a:rPr lang="ja-JP" altLang="en-US" sz="2800" b="1"/>
                      </a:br>
                      <a:r>
                        <a:rPr lang="ja-JP" altLang="en-US" sz="2800" b="1"/>
                        <a:t>耶书亚</a:t>
                      </a:r>
                    </a:p>
                  </a:txBody>
                  <a:tcPr marL="0" marR="0" marT="0" marB="0" anchor="ctr">
                    <a:lnL>
                      <a:noFill/>
                    </a:lnL>
                    <a:lnR>
                      <a:noFill/>
                    </a:lnR>
                    <a:lnT>
                      <a:noFill/>
                    </a:lnT>
                    <a:lnB>
                      <a:noFill/>
                    </a:lnB>
                  </a:tcPr>
                </a:tc>
                <a:tc>
                  <a:txBody>
                    <a:bodyPr/>
                    <a:lstStyle/>
                    <a:p>
                      <a:pPr algn="ctr"/>
                      <a:r>
                        <a:rPr lang="ja-JP" altLang="en-US" sz="2800" b="1"/>
                        <a:t>以斯拉</a:t>
                      </a:r>
                    </a:p>
                  </a:txBody>
                  <a:tcPr marL="0" marR="0" marT="0" marB="0" anchor="ctr">
                    <a:lnL>
                      <a:noFill/>
                    </a:lnL>
                    <a:lnR>
                      <a:noFill/>
                    </a:lnR>
                    <a:lnT>
                      <a:noFill/>
                    </a:lnT>
                    <a:lnB>
                      <a:noFill/>
                    </a:lnB>
                  </a:tcPr>
                </a:tc>
                <a:tc>
                  <a:txBody>
                    <a:bodyPr/>
                    <a:lstStyle/>
                    <a:p>
                      <a:pPr algn="ctr"/>
                      <a:r>
                        <a:rPr lang="ja-JP" altLang="en-US" sz="2800" b="1"/>
                        <a:t>尼希米</a:t>
                      </a:r>
                    </a:p>
                  </a:txBody>
                  <a:tcPr marL="0" marR="0" marT="0" marB="0" anchor="ctr">
                    <a:lnL>
                      <a:noFill/>
                    </a:lnL>
                    <a:lnR>
                      <a:noFill/>
                    </a:lnR>
                    <a:lnT>
                      <a:noFill/>
                    </a:lnT>
                    <a:lnB>
                      <a:noFill/>
                    </a:lnB>
                  </a:tcPr>
                </a:tc>
                <a:extLst>
                  <a:ext uri="{0D108BD9-81ED-4DB2-BD59-A6C34878D82A}">
                    <a16:rowId xmlns:a16="http://schemas.microsoft.com/office/drawing/2014/main" val="3262399084"/>
                  </a:ext>
                </a:extLst>
              </a:tr>
              <a:tr h="1075722">
                <a:tc>
                  <a:txBody>
                    <a:bodyPr/>
                    <a:lstStyle/>
                    <a:p>
                      <a:pPr algn="ctr"/>
                      <a:r>
                        <a:rPr lang="ja-JP" altLang="en-US" sz="2800" b="1"/>
                        <a:t>波斯王</a:t>
                      </a:r>
                    </a:p>
                  </a:txBody>
                  <a:tcPr marL="0" marR="0" marT="0" marB="0" anchor="ctr">
                    <a:lnL>
                      <a:noFill/>
                    </a:lnL>
                    <a:lnR>
                      <a:noFill/>
                    </a:lnR>
                    <a:lnT>
                      <a:noFill/>
                    </a:lnT>
                    <a:lnB>
                      <a:noFill/>
                    </a:lnB>
                  </a:tcPr>
                </a:tc>
                <a:tc>
                  <a:txBody>
                    <a:bodyPr/>
                    <a:lstStyle/>
                    <a:p>
                      <a:pPr algn="ctr"/>
                      <a:r>
                        <a:rPr lang="ja-JP" altLang="en-US" sz="2800" b="1"/>
                        <a:t>古列</a:t>
                      </a:r>
                    </a:p>
                  </a:txBody>
                  <a:tcPr marL="0" marR="0" marT="0" marB="0" anchor="ctr">
                    <a:lnL>
                      <a:noFill/>
                    </a:lnL>
                    <a:lnR>
                      <a:noFill/>
                    </a:lnR>
                    <a:lnT>
                      <a:noFill/>
                    </a:lnT>
                    <a:lnB>
                      <a:noFill/>
                    </a:lnB>
                  </a:tcPr>
                </a:tc>
                <a:tc>
                  <a:txBody>
                    <a:bodyPr/>
                    <a:lstStyle/>
                    <a:p>
                      <a:pPr algn="ctr"/>
                      <a:r>
                        <a:rPr lang="ja-JP" altLang="en-US" sz="2800" b="1"/>
                        <a:t>亚达薛西</a:t>
                      </a:r>
                      <a:br>
                        <a:rPr lang="ja-JP" altLang="en-US" sz="2800" b="1"/>
                      </a:br>
                      <a:r>
                        <a:rPr lang="ja-JP" altLang="en-US" sz="2800" b="1"/>
                        <a:t>朗金曼流</a:t>
                      </a:r>
                    </a:p>
                  </a:txBody>
                  <a:tcPr marL="0" marR="0" marT="0" marB="0" anchor="ctr">
                    <a:lnL>
                      <a:noFill/>
                    </a:lnL>
                    <a:lnR>
                      <a:noFill/>
                    </a:lnR>
                    <a:lnT>
                      <a:noFill/>
                    </a:lnT>
                    <a:lnB>
                      <a:noFill/>
                    </a:lnB>
                  </a:tcPr>
                </a:tc>
                <a:tc>
                  <a:txBody>
                    <a:bodyPr/>
                    <a:lstStyle/>
                    <a:p>
                      <a:pPr algn="ctr"/>
                      <a:r>
                        <a:rPr lang="ja-JP" altLang="en-US" sz="2800" b="1"/>
                        <a:t>亚达薛西</a:t>
                      </a:r>
                      <a:br>
                        <a:rPr lang="ja-JP" altLang="en-US" sz="2800" b="1"/>
                      </a:br>
                      <a:r>
                        <a:rPr lang="ja-JP" altLang="en-US" sz="2800" b="1"/>
                        <a:t>朗金曼流</a:t>
                      </a:r>
                    </a:p>
                  </a:txBody>
                  <a:tcPr marL="0" marR="0" marT="0" marB="0" anchor="ctr">
                    <a:lnL>
                      <a:noFill/>
                    </a:lnL>
                    <a:lnR>
                      <a:noFill/>
                    </a:lnR>
                    <a:lnT>
                      <a:noFill/>
                    </a:lnT>
                    <a:lnB>
                      <a:noFill/>
                    </a:lnB>
                  </a:tcPr>
                </a:tc>
                <a:extLst>
                  <a:ext uri="{0D108BD9-81ED-4DB2-BD59-A6C34878D82A}">
                    <a16:rowId xmlns:a16="http://schemas.microsoft.com/office/drawing/2014/main" val="1171901047"/>
                  </a:ext>
                </a:extLst>
              </a:tr>
            </a:tbl>
          </a:graphicData>
        </a:graphic>
      </p:graphicFrame>
    </p:spTree>
    <p:extLst>
      <p:ext uri="{BB962C8B-B14F-4D97-AF65-F5344CB8AC3E}">
        <p14:creationId xmlns:p14="http://schemas.microsoft.com/office/powerpoint/2010/main" val="1080415259"/>
      </p:ext>
    </p:extLst>
  </p:cSld>
  <p:clrMapOvr>
    <a:masterClrMapping/>
  </p:clrMapOvr>
  <mc:AlternateContent xmlns:mc="http://schemas.openxmlformats.org/markup-compatibility/2006" xmlns:p14="http://schemas.microsoft.com/office/powerpoint/2010/main">
    <mc:Choice Requires="p14">
      <p:transition spd="slow" p14:dur="2000" advTm="2702"/>
    </mc:Choice>
    <mc:Fallback xmlns="">
      <p:transition spd="slow" advTm="27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BFDB69D-A27B-AB4D-8FF8-961716CAA332}"/>
              </a:ext>
            </a:extLst>
          </p:cNvPr>
          <p:cNvSpPr>
            <a:spLocks noGrp="1"/>
          </p:cNvSpPr>
          <p:nvPr>
            <p:ph type="subTitle" idx="1"/>
          </p:nvPr>
        </p:nvSpPr>
        <p:spPr>
          <a:xfrm>
            <a:off x="390144" y="329184"/>
            <a:ext cx="11625072" cy="6199632"/>
          </a:xfrm>
        </p:spPr>
        <p:txBody>
          <a:bodyPr/>
          <a:lstStyle/>
          <a:p>
            <a:endParaRPr lang="en-US" dirty="0"/>
          </a:p>
        </p:txBody>
      </p:sp>
      <p:pic>
        <p:nvPicPr>
          <p:cNvPr id="4" name="Picture 3">
            <a:extLst>
              <a:ext uri="{FF2B5EF4-FFF2-40B4-BE49-F238E27FC236}">
                <a16:creationId xmlns:a16="http://schemas.microsoft.com/office/drawing/2014/main" id="{AA8D11F9-9861-7641-B222-A19BBC453676}"/>
              </a:ext>
            </a:extLst>
          </p:cNvPr>
          <p:cNvPicPr>
            <a:picLocks noChangeAspect="1"/>
          </p:cNvPicPr>
          <p:nvPr/>
        </p:nvPicPr>
        <p:blipFill>
          <a:blip r:embed="rId2"/>
          <a:stretch>
            <a:fillRect/>
          </a:stretch>
        </p:blipFill>
        <p:spPr>
          <a:xfrm>
            <a:off x="390144" y="329184"/>
            <a:ext cx="11478768" cy="6199632"/>
          </a:xfrm>
          <a:prstGeom prst="rect">
            <a:avLst/>
          </a:prstGeom>
        </p:spPr>
      </p:pic>
    </p:spTree>
    <p:extLst>
      <p:ext uri="{BB962C8B-B14F-4D97-AF65-F5344CB8AC3E}">
        <p14:creationId xmlns:p14="http://schemas.microsoft.com/office/powerpoint/2010/main" val="139063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C4EC88-1422-EB44-ABCB-B5A22C8F9571}"/>
              </a:ext>
            </a:extLst>
          </p:cNvPr>
          <p:cNvPicPr>
            <a:picLocks noGrp="1" noChangeAspect="1"/>
          </p:cNvPicPr>
          <p:nvPr>
            <p:ph idx="1"/>
          </p:nvPr>
        </p:nvPicPr>
        <p:blipFill>
          <a:blip r:embed="rId2"/>
          <a:stretch>
            <a:fillRect/>
          </a:stretch>
        </p:blipFill>
        <p:spPr>
          <a:xfrm>
            <a:off x="237744" y="255588"/>
            <a:ext cx="11064239" cy="6309804"/>
          </a:xfrm>
        </p:spPr>
      </p:pic>
    </p:spTree>
    <p:extLst>
      <p:ext uri="{BB962C8B-B14F-4D97-AF65-F5344CB8AC3E}">
        <p14:creationId xmlns:p14="http://schemas.microsoft.com/office/powerpoint/2010/main" val="362514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CAE0B-76DC-5842-A669-CBFF00B2F10F}"/>
              </a:ext>
            </a:extLst>
          </p:cNvPr>
          <p:cNvSpPr>
            <a:spLocks noGrp="1"/>
          </p:cNvSpPr>
          <p:nvPr>
            <p:ph idx="1"/>
          </p:nvPr>
        </p:nvSpPr>
        <p:spPr>
          <a:xfrm>
            <a:off x="321733" y="169332"/>
            <a:ext cx="11463867" cy="6688667"/>
          </a:xfrm>
        </p:spPr>
        <p:txBody>
          <a:bodyPr>
            <a:normAutofit/>
          </a:bodyPr>
          <a:lstStyle/>
          <a:p>
            <a:endParaRPr lang="en-US" dirty="0"/>
          </a:p>
          <a:p>
            <a:r>
              <a:rPr lang="en-US" dirty="0"/>
              <a:t>1. </a:t>
            </a:r>
            <a:r>
              <a:rPr lang="zh-CN" altLang="en-US" b="1" dirty="0"/>
              <a:t>波斯時期（</a:t>
            </a:r>
            <a:r>
              <a:rPr lang="en-US" b="1" dirty="0"/>
              <a:t>539</a:t>
            </a:r>
            <a:r>
              <a:rPr lang="zh-CN" altLang="en-US" b="1" dirty="0"/>
              <a:t>～</a:t>
            </a:r>
            <a:r>
              <a:rPr lang="en-US" b="1" dirty="0"/>
              <a:t>330 B.C.</a:t>
            </a:r>
            <a:r>
              <a:rPr lang="zh-CN" altLang="en-US" b="1" dirty="0"/>
              <a:t>）</a:t>
            </a:r>
            <a:endParaRPr lang="en-US" altLang="zh-CN" b="1" dirty="0"/>
          </a:p>
          <a:p>
            <a:endParaRPr lang="en-US" dirty="0"/>
          </a:p>
          <a:p>
            <a:r>
              <a:rPr lang="zh-CN" altLang="en-US" dirty="0"/>
              <a:t>波斯王古列是帝国的创建者，在位</a:t>
            </a:r>
            <a:r>
              <a:rPr lang="en-US" dirty="0"/>
              <a:t>30</a:t>
            </a:r>
            <a:r>
              <a:rPr lang="zh-CN" altLang="en-US" dirty="0"/>
              <a:t>年。在他的统治下，波斯</a:t>
            </a:r>
            <a:r>
              <a:rPr lang="ja-JP" altLang="en-US"/>
              <a:t>发</a:t>
            </a:r>
            <a:r>
              <a:rPr lang="zh-CN" altLang="en-US" dirty="0"/>
              <a:t>展成了一个前所未有的大帝国。他对各民族采取宽大的政策，允许犹太人回耶路撒冷重建圣殿，并允许境内的犹太人保有他们种族和宗教的特色。</a:t>
            </a:r>
            <a:endParaRPr lang="en-US" altLang="zh-CN" dirty="0"/>
          </a:p>
          <a:p>
            <a:endParaRPr lang="en-US" dirty="0"/>
          </a:p>
          <a:p>
            <a:r>
              <a:rPr lang="zh-CN" altLang="en-US" dirty="0"/>
              <a:t>旧约中的以斯拉记，尼希米记、以斯帖记、哈该书、撒迦利亚书、玛拉基书、以及但以理书的后半部都是以波斯为历史背景。</a:t>
            </a:r>
            <a:endParaRPr lang="en-US" altLang="zh-CN" dirty="0"/>
          </a:p>
          <a:p>
            <a:endParaRPr lang="en-US" dirty="0"/>
          </a:p>
          <a:p>
            <a:r>
              <a:rPr lang="zh-CN" altLang="en-US" dirty="0"/>
              <a:t>犹太人在波斯期间所形成的传统：敬拜独一的真神；会堂制度的建立；文士的兴起；犹太教的成型。</a:t>
            </a:r>
            <a:endParaRPr lang="en-US" dirty="0"/>
          </a:p>
          <a:p>
            <a:r>
              <a:rPr lang="en-US" dirty="0"/>
              <a:t> </a:t>
            </a:r>
          </a:p>
        </p:txBody>
      </p:sp>
    </p:spTree>
    <p:extLst>
      <p:ext uri="{BB962C8B-B14F-4D97-AF65-F5344CB8AC3E}">
        <p14:creationId xmlns:p14="http://schemas.microsoft.com/office/powerpoint/2010/main" val="416380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AA6E29-B5F6-AE42-B4F1-0306D0C5DF3B}"/>
              </a:ext>
            </a:extLst>
          </p:cNvPr>
          <p:cNvSpPr>
            <a:spLocks noGrp="1"/>
          </p:cNvSpPr>
          <p:nvPr>
            <p:ph idx="1"/>
          </p:nvPr>
        </p:nvSpPr>
        <p:spPr>
          <a:xfrm>
            <a:off x="838200" y="138546"/>
            <a:ext cx="11353800" cy="6499322"/>
          </a:xfrm>
        </p:spPr>
        <p:txBody>
          <a:bodyPr>
            <a:normAutofit/>
          </a:bodyPr>
          <a:lstStyle/>
          <a:p>
            <a:r>
              <a:rPr lang="en-US" b="1" dirty="0"/>
              <a:t>2. </a:t>
            </a:r>
            <a:r>
              <a:rPr lang="zh-CN" altLang="en-US" b="1" dirty="0"/>
              <a:t>希臘時期（</a:t>
            </a:r>
            <a:r>
              <a:rPr lang="en-US" b="1" dirty="0"/>
              <a:t>330</a:t>
            </a:r>
            <a:r>
              <a:rPr lang="zh-CN" altLang="en-US" b="1" dirty="0"/>
              <a:t>～</a:t>
            </a:r>
            <a:r>
              <a:rPr lang="en-US" b="1" dirty="0"/>
              <a:t>166 B.C.</a:t>
            </a:r>
            <a:r>
              <a:rPr lang="zh-CN" altLang="en-US" b="1" dirty="0"/>
              <a:t>）</a:t>
            </a:r>
            <a:endParaRPr lang="en-US" sz="2000" dirty="0"/>
          </a:p>
          <a:p>
            <a:r>
              <a:rPr lang="en-US" sz="2000" dirty="0"/>
              <a:t>334BC，22</a:t>
            </a:r>
            <a:r>
              <a:rPr lang="ja-JP" altLang="en-US" sz="2000"/>
              <a:t>岁的马其顿王亚历山大带着大约五万人的军队，跨海征讨拥有百万雄狮的波斯帝国。这项不可能的任务，在千年一遇的军事天才亚历山大的手中完成了。</a:t>
            </a:r>
            <a:r>
              <a:rPr lang="en-US" altLang="ja-JP" sz="2000" dirty="0"/>
              <a:t>330</a:t>
            </a:r>
            <a:r>
              <a:rPr lang="en-US" sz="2000" dirty="0"/>
              <a:t>BC，</a:t>
            </a:r>
            <a:r>
              <a:rPr lang="ja-JP" altLang="en-US" sz="2000"/>
              <a:t>亚历山大彻底击垮了波斯的军队，波斯王被部下所殺，波斯帝国灭亡。犹太人从此开始被希腊人所统治，为时</a:t>
            </a:r>
            <a:r>
              <a:rPr lang="en-US" altLang="ja-JP" sz="2000" dirty="0"/>
              <a:t>160</a:t>
            </a:r>
            <a:r>
              <a:rPr lang="ja-JP" altLang="en-US" sz="2000"/>
              <a:t>余年。</a:t>
            </a:r>
          </a:p>
          <a:p>
            <a:r>
              <a:rPr lang="ja-JP" altLang="en-US" sz="2000"/>
              <a:t> 亞歷山大帝席捲了歐、亞、非三洲</a:t>
            </a:r>
            <a:r>
              <a:rPr lang="en-US" altLang="ja-JP" sz="2000" dirty="0"/>
              <a:t>,</a:t>
            </a:r>
            <a:r>
              <a:rPr lang="ja-JP" altLang="en-US" sz="2000"/>
              <a:t>建立大帝國</a:t>
            </a:r>
            <a:r>
              <a:rPr lang="en-US" altLang="ja-JP" sz="2000" dirty="0"/>
              <a:t>,</a:t>
            </a:r>
            <a:r>
              <a:rPr lang="ja-JP" altLang="en-US" sz="2000"/>
              <a:t>且到處建立希臘商業與文化中心。他曾率军</a:t>
            </a:r>
            <a:r>
              <a:rPr lang="zh-CN" altLang="en-US" sz="2000" dirty="0"/>
              <a:t>，</a:t>
            </a:r>
            <a:r>
              <a:rPr lang="ja-JP" altLang="en-US" sz="2000"/>
              <a:t>用智谋攻下推罗，应验了旧约诸多先的预言。推罗之后，亚历山大领军进入耶路撒冷。相传当时的大祭司得到神的启示，身穿紫红袍来迎接他，而亚历山大认出这就是他在梦中所见的人。大祭司拿出</a:t>
            </a:r>
            <a:r>
              <a:rPr lang="en-US" altLang="ja-JP" sz="2000" dirty="0"/>
              <a:t>《</a:t>
            </a:r>
            <a:r>
              <a:rPr lang="ja-JP" altLang="en-US" sz="2000"/>
              <a:t>但以理书</a:t>
            </a:r>
            <a:r>
              <a:rPr lang="en-US" altLang="ja-JP" sz="2000" dirty="0"/>
              <a:t>》</a:t>
            </a:r>
            <a:r>
              <a:rPr lang="ja-JP" altLang="en-US" sz="2000"/>
              <a:t>给亚历山大看：指出八章的公山羊就是預言亞歷山大帝，亚历山大优待犹太人，免他们的税，准许他们的宗教自由。</a:t>
            </a:r>
          </a:p>
          <a:p>
            <a:r>
              <a:rPr lang="ja-JP" altLang="en-US" sz="2000"/>
              <a:t>亞歷山大帝英年早逝，死时并未指定继承人</a:t>
            </a:r>
            <a:r>
              <a:rPr lang="en-US" altLang="ja-JP" sz="2000" dirty="0"/>
              <a:t>,</a:t>
            </a:r>
            <a:r>
              <a:rPr lang="ja-JP" altLang="en-US" sz="2000"/>
              <a:t>經過</a:t>
            </a:r>
            <a:r>
              <a:rPr lang="en-US" altLang="ja-JP" sz="2000" dirty="0"/>
              <a:t>30</a:t>
            </a:r>
            <a:r>
              <a:rPr lang="ja-JP" altLang="en-US" sz="2000"/>
              <a:t>多年混戰</a:t>
            </a:r>
            <a:r>
              <a:rPr lang="en-US" altLang="ja-JP" sz="2000" dirty="0"/>
              <a:t>,</a:t>
            </a:r>
            <a:r>
              <a:rPr lang="zh-CN" altLang="en-US" sz="2000" dirty="0"/>
              <a:t> </a:t>
            </a:r>
            <a:r>
              <a:rPr lang="ja-JP" altLang="en-US" sz="2000"/>
              <a:t>版圖遭手下四將軍瓜分：</a:t>
            </a:r>
          </a:p>
          <a:p>
            <a:r>
              <a:rPr lang="ja-JP" altLang="en-US" sz="2000"/>
              <a:t>① 卡山德（</a:t>
            </a:r>
            <a:r>
              <a:rPr lang="en-US" sz="2000" dirty="0"/>
              <a:t>CASSANDER）：</a:t>
            </a:r>
            <a:r>
              <a:rPr lang="ja-JP" altLang="en-US" sz="2000"/>
              <a:t>統治馬其頓、希臘（西方）。</a:t>
            </a:r>
          </a:p>
          <a:p>
            <a:r>
              <a:rPr lang="ja-JP" altLang="en-US" sz="2000"/>
              <a:t>② 萊西麥克斯（</a:t>
            </a:r>
            <a:r>
              <a:rPr lang="en-US" sz="2000" dirty="0"/>
              <a:t>LYSIMACHUS）：</a:t>
            </a:r>
            <a:r>
              <a:rPr lang="ja-JP" altLang="en-US" sz="2000"/>
              <a:t>統治土耳其、小亞細亞（東方）。</a:t>
            </a:r>
          </a:p>
          <a:p>
            <a:r>
              <a:rPr lang="ja-JP" altLang="en-US" sz="2000"/>
              <a:t>③ 多利買（</a:t>
            </a:r>
            <a:r>
              <a:rPr lang="en-US" sz="2000" dirty="0"/>
              <a:t>PTOLEMY）：</a:t>
            </a:r>
            <a:r>
              <a:rPr lang="ja-JP" altLang="en-US" sz="2000"/>
              <a:t>統治埃及（南方）。</a:t>
            </a:r>
          </a:p>
          <a:p>
            <a:r>
              <a:rPr lang="ja-JP" altLang="en-US" sz="2000"/>
              <a:t>④ 西流古（</a:t>
            </a:r>
            <a:r>
              <a:rPr lang="en-US" sz="2000" dirty="0"/>
              <a:t>SELEUCUS）：</a:t>
            </a:r>
            <a:r>
              <a:rPr lang="ja-JP" altLang="en-US" sz="2000"/>
              <a:t>統治敘利亞（北方）。</a:t>
            </a:r>
          </a:p>
          <a:p>
            <a:r>
              <a:rPr lang="ja-JP" altLang="en-US" sz="2000"/>
              <a:t>这里面对犹太人影响较大的，是以埃及为中心的多利买王朝，又称为南方的王。另一个称为北方王的，以叙利亚为中心历史上叫西流古王朝。这俩各国都在争夺加在中间地带耶路撒冷。但无论哪方王得胜，遭灾的都是犹太人。尤其在主前</a:t>
            </a:r>
            <a:r>
              <a:rPr lang="en-US" altLang="ja-JP" sz="2000" dirty="0"/>
              <a:t>198</a:t>
            </a:r>
            <a:r>
              <a:rPr lang="ja-JP" altLang="en-US" sz="2000"/>
              <a:t>年，叙利亚王朝占上风取得了圣地的占有权。于是开始对犹太人进行残酷的欺压，为的是铲除犹太人的信仰。主前</a:t>
            </a:r>
            <a:r>
              <a:rPr lang="en-US" altLang="ja-JP" sz="2000" dirty="0"/>
              <a:t>160</a:t>
            </a:r>
            <a:r>
              <a:rPr lang="ja-JP" altLang="en-US" sz="2000"/>
              <a:t>年叙利亚国的安条克四世，对犹太人的镇压达到极致。引起主降生之前重大事件的发生：这就是著名的的马加比起义。</a:t>
            </a:r>
          </a:p>
          <a:p>
            <a:endParaRPr lang="en-US" sz="2000" dirty="0"/>
          </a:p>
        </p:txBody>
      </p:sp>
    </p:spTree>
    <p:extLst>
      <p:ext uri="{BB962C8B-B14F-4D97-AF65-F5344CB8AC3E}">
        <p14:creationId xmlns:p14="http://schemas.microsoft.com/office/powerpoint/2010/main" val="331926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D3CDB-A6E4-0643-8AE9-E8D082199DCC}"/>
              </a:ext>
            </a:extLst>
          </p:cNvPr>
          <p:cNvSpPr>
            <a:spLocks noGrp="1"/>
          </p:cNvSpPr>
          <p:nvPr>
            <p:ph idx="1"/>
          </p:nvPr>
        </p:nvSpPr>
        <p:spPr>
          <a:xfrm>
            <a:off x="838200" y="346364"/>
            <a:ext cx="10515600" cy="5830599"/>
          </a:xfrm>
        </p:spPr>
        <p:txBody>
          <a:bodyPr>
            <a:normAutofit/>
          </a:bodyPr>
          <a:lstStyle/>
          <a:p>
            <a:r>
              <a:rPr lang="zh-TW" altLang="en-US" dirty="0"/>
              <a:t>猶大人（猶大人在希臘時期以後稱猶太人）在被擄歸回後，不再有自己的君王體制</a:t>
            </a:r>
            <a:r>
              <a:rPr lang="en-US" dirty="0"/>
              <a:t>, </a:t>
            </a:r>
            <a:r>
              <a:rPr lang="zh-TW" altLang="en-US" dirty="0"/>
              <a:t>大祭司成為政治及宗教首領；且在被擄歸回後</a:t>
            </a:r>
            <a:r>
              <a:rPr lang="en-US" dirty="0"/>
              <a:t>,</a:t>
            </a:r>
            <a:r>
              <a:rPr lang="zh-TW" altLang="en-US" dirty="0"/>
              <a:t>不再照定例按立亞倫家族後裔為大祭司了。</a:t>
            </a:r>
            <a:endParaRPr lang="en-US" dirty="0"/>
          </a:p>
          <a:p>
            <a:endParaRPr lang="en-US" b="1" dirty="0"/>
          </a:p>
          <a:p>
            <a:pPr marL="0" indent="0">
              <a:buNone/>
            </a:pPr>
            <a:r>
              <a:rPr lang="en-US" b="1" dirty="0"/>
              <a:t>3.</a:t>
            </a:r>
            <a:r>
              <a:rPr lang="zh-TW" altLang="en-US" b="1" dirty="0"/>
              <a:t>多利買王朝（</a:t>
            </a:r>
            <a:r>
              <a:rPr lang="en-US" b="1" dirty="0"/>
              <a:t>323</a:t>
            </a:r>
            <a:r>
              <a:rPr lang="zh-TW" altLang="en-US" b="1" dirty="0"/>
              <a:t>～</a:t>
            </a:r>
            <a:r>
              <a:rPr lang="en-US" b="1" dirty="0"/>
              <a:t>198 B.C.</a:t>
            </a:r>
            <a:r>
              <a:rPr lang="zh-TW" altLang="en-US" b="1" dirty="0"/>
              <a:t>）</a:t>
            </a:r>
            <a:endParaRPr lang="en-US" dirty="0"/>
          </a:p>
          <a:p>
            <a:pPr marL="0" indent="0">
              <a:buNone/>
            </a:pPr>
            <a:r>
              <a:rPr lang="zh-TW" altLang="en-US" dirty="0"/>
              <a:t>（</a:t>
            </a:r>
            <a:r>
              <a:rPr lang="en-US" dirty="0"/>
              <a:t>1</a:t>
            </a:r>
            <a:r>
              <a:rPr lang="zh-TW" altLang="en-US" dirty="0"/>
              <a:t>）主前</a:t>
            </a:r>
            <a:r>
              <a:rPr lang="en-US" dirty="0"/>
              <a:t>323</a:t>
            </a:r>
            <a:r>
              <a:rPr lang="zh-TW" altLang="en-US" dirty="0"/>
              <a:t>年多利買（</a:t>
            </a:r>
            <a:r>
              <a:rPr lang="en-US" dirty="0"/>
              <a:t>PTOLEMY</a:t>
            </a:r>
            <a:r>
              <a:rPr lang="zh-TW" altLang="en-US" dirty="0"/>
              <a:t>）統治埃及並巴勒斯坦，他善待猶太人。</a:t>
            </a:r>
            <a:endParaRPr lang="en-US" altLang="zh-TW" dirty="0"/>
          </a:p>
          <a:p>
            <a:pPr marL="0" indent="0">
              <a:buNone/>
            </a:pPr>
            <a:r>
              <a:rPr lang="zh-TW" altLang="en-US" dirty="0"/>
              <a:t>（</a:t>
            </a:r>
            <a:r>
              <a:rPr lang="en-US" dirty="0"/>
              <a:t>2</a:t>
            </a:r>
            <a:r>
              <a:rPr lang="zh-TW" altLang="en-US" dirty="0"/>
              <a:t>）主前</a:t>
            </a:r>
            <a:r>
              <a:rPr lang="en-US" dirty="0"/>
              <a:t>250</a:t>
            </a:r>
            <a:r>
              <a:rPr lang="zh-TW" altLang="en-US" dirty="0"/>
              <a:t>年多利買二世</a:t>
            </a:r>
            <a:r>
              <a:rPr lang="en-US" dirty="0"/>
              <a:t>,</a:t>
            </a:r>
            <a:r>
              <a:rPr lang="zh-TW" altLang="en-US" dirty="0"/>
              <a:t>曾聘學者至埃及把舊約聖經由希伯來文譯成希臘文</a:t>
            </a:r>
            <a:r>
              <a:rPr lang="en-US" dirty="0"/>
              <a:t>,</a:t>
            </a:r>
            <a:r>
              <a:rPr lang="zh-TW" altLang="en-US" dirty="0"/>
              <a:t>是為</a:t>
            </a:r>
            <a:r>
              <a:rPr lang="en-US" altLang="zh-TW" dirty="0"/>
              <a:t>《</a:t>
            </a:r>
            <a:r>
              <a:rPr lang="zh-TW" altLang="en-US" dirty="0"/>
              <a:t>七十士譯本</a:t>
            </a:r>
            <a:r>
              <a:rPr lang="en-US" altLang="zh-TW" dirty="0"/>
              <a:t>》</a:t>
            </a:r>
            <a:r>
              <a:rPr lang="zh-TW" altLang="en-US" dirty="0"/>
              <a:t>。</a:t>
            </a:r>
            <a:endParaRPr lang="en-US" altLang="zh-TW" dirty="0"/>
          </a:p>
          <a:p>
            <a:pPr marL="0" indent="0">
              <a:buNone/>
            </a:pPr>
            <a:r>
              <a:rPr lang="zh-TW" altLang="en-US" dirty="0"/>
              <a:t>（</a:t>
            </a:r>
            <a:r>
              <a:rPr lang="en-US" dirty="0"/>
              <a:t>3</a:t>
            </a:r>
            <a:r>
              <a:rPr lang="zh-CN" altLang="en-US" dirty="0"/>
              <a:t>）</a:t>
            </a:r>
            <a:r>
              <a:rPr lang="zh-TW" altLang="en-US" dirty="0"/>
              <a:t>多</a:t>
            </a:r>
            <a:r>
              <a:rPr lang="ja-JP" altLang="en-US"/>
              <a:t>利买</a:t>
            </a:r>
            <a:r>
              <a:rPr lang="zh-TW" altLang="en-US" dirty="0"/>
              <a:t>（埃及）與西流古（敘利亞）（亦為但</a:t>
            </a:r>
            <a:r>
              <a:rPr lang="en-US" dirty="0"/>
              <a:t>11:5</a:t>
            </a:r>
            <a:r>
              <a:rPr lang="zh-TW" altLang="en-US" dirty="0"/>
              <a:t>～</a:t>
            </a:r>
            <a:r>
              <a:rPr lang="en-US" dirty="0"/>
              <a:t>6</a:t>
            </a:r>
            <a:r>
              <a:rPr lang="zh-TW" altLang="en-US" dirty="0"/>
              <a:t>所稱之「南方王」與「北方王」）經常發生軍事衝突</a:t>
            </a:r>
            <a:r>
              <a:rPr lang="en-US" dirty="0"/>
              <a:t>,</a:t>
            </a:r>
            <a:r>
              <a:rPr lang="zh-CN" altLang="en-US" dirty="0"/>
              <a:t> </a:t>
            </a:r>
            <a:r>
              <a:rPr lang="ja-JP" altLang="en-US"/>
              <a:t>以色列被</a:t>
            </a:r>
            <a:r>
              <a:rPr lang="zh-TW" altLang="en-US" dirty="0"/>
              <a:t>夾在中間為戰場</a:t>
            </a:r>
            <a:r>
              <a:rPr lang="en-US" dirty="0"/>
              <a:t>,</a:t>
            </a:r>
            <a:r>
              <a:rPr lang="zh-CN" altLang="en-US" dirty="0"/>
              <a:t> </a:t>
            </a:r>
            <a:r>
              <a:rPr lang="zh-TW" altLang="en-US" dirty="0"/>
              <a:t>因此以色列民叫苦連天</a:t>
            </a:r>
            <a:r>
              <a:rPr lang="en-US" dirty="0"/>
              <a:t>,</a:t>
            </a:r>
            <a:r>
              <a:rPr lang="zh-CN" altLang="en-US" dirty="0"/>
              <a:t> </a:t>
            </a:r>
            <a:r>
              <a:rPr lang="zh-TW" altLang="en-US" dirty="0"/>
              <a:t>直至主前</a:t>
            </a:r>
            <a:r>
              <a:rPr lang="en-US" dirty="0"/>
              <a:t>198</a:t>
            </a:r>
            <a:r>
              <a:rPr lang="zh-TW" altLang="en-US" dirty="0"/>
              <a:t>年北方西流</a:t>
            </a:r>
            <a:r>
              <a:rPr lang="ja-JP" altLang="en-US"/>
              <a:t>古胜国北方王</a:t>
            </a:r>
            <a:r>
              <a:rPr lang="zh-CN" altLang="en-US" dirty="0"/>
              <a:t>。</a:t>
            </a:r>
            <a:endParaRPr lang="en-US" dirty="0"/>
          </a:p>
          <a:p>
            <a:endParaRPr lang="en-US" dirty="0"/>
          </a:p>
        </p:txBody>
      </p:sp>
    </p:spTree>
    <p:extLst>
      <p:ext uri="{BB962C8B-B14F-4D97-AF65-F5344CB8AC3E}">
        <p14:creationId xmlns:p14="http://schemas.microsoft.com/office/powerpoint/2010/main" val="178280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79C1-01AD-B44E-A7A7-568345B3542E}"/>
              </a:ext>
            </a:extLst>
          </p:cNvPr>
          <p:cNvSpPr>
            <a:spLocks noGrp="1"/>
          </p:cNvSpPr>
          <p:nvPr>
            <p:ph idx="1"/>
          </p:nvPr>
        </p:nvSpPr>
        <p:spPr>
          <a:xfrm>
            <a:off x="377190" y="337852"/>
            <a:ext cx="11464290" cy="6314408"/>
          </a:xfrm>
        </p:spPr>
        <p:txBody>
          <a:bodyPr>
            <a:noAutofit/>
          </a:bodyPr>
          <a:lstStyle/>
          <a:p>
            <a:pPr marL="0" indent="0">
              <a:buNone/>
            </a:pPr>
            <a:endParaRPr lang="en-US" altLang="ja-JP" sz="2000" dirty="0"/>
          </a:p>
          <a:p>
            <a:pPr marL="0" indent="0">
              <a:buNone/>
            </a:pPr>
            <a:r>
              <a:rPr lang="ja-JP" altLang="en-US" sz="2000"/>
              <a:t>西流古王朝</a:t>
            </a:r>
            <a:endParaRPr lang="en-US" altLang="ja-JP" sz="2000" dirty="0"/>
          </a:p>
          <a:p>
            <a:pPr marL="0" indent="0">
              <a:buNone/>
            </a:pPr>
            <a:r>
              <a:rPr lang="ja-JP" altLang="en-US" sz="2000"/>
              <a:t>埃及多利買王朝統治猶太人一百多年之後</a:t>
            </a:r>
            <a:r>
              <a:rPr lang="en-US" altLang="ja-JP" sz="2000" dirty="0"/>
              <a:t>,</a:t>
            </a:r>
            <a:r>
              <a:rPr lang="zh-CN" altLang="en-US" sz="2000" dirty="0"/>
              <a:t> </a:t>
            </a:r>
            <a:r>
              <a:rPr lang="ja-JP" altLang="en-US" sz="2000"/>
              <a:t>敘 利亞王安提阿古三世於 </a:t>
            </a:r>
            <a:r>
              <a:rPr lang="en-US" altLang="ja-JP" sz="2000" dirty="0"/>
              <a:t>198 </a:t>
            </a:r>
            <a:r>
              <a:rPr lang="en-US" sz="2000" dirty="0"/>
              <a:t>BC</a:t>
            </a:r>
            <a:r>
              <a:rPr lang="ja-JP" altLang="en-US" sz="2000"/>
              <a:t>打敗了多利買王朝</a:t>
            </a:r>
            <a:r>
              <a:rPr lang="en-US" altLang="ja-JP" sz="2000" dirty="0"/>
              <a:t>,</a:t>
            </a:r>
            <a:r>
              <a:rPr lang="zh-CN" altLang="en-US" sz="2000" dirty="0"/>
              <a:t> </a:t>
            </a:r>
            <a:endParaRPr lang="en-US" altLang="zh-CN" sz="2000" dirty="0"/>
          </a:p>
          <a:p>
            <a:pPr marL="0" indent="0">
              <a:buNone/>
            </a:pPr>
            <a:r>
              <a:rPr lang="ja-JP" altLang="en-US" sz="2000"/>
              <a:t>奪取猶太地。</a:t>
            </a:r>
            <a:endParaRPr lang="en-US" altLang="ja-JP" sz="2000" dirty="0"/>
          </a:p>
          <a:p>
            <a:pPr marL="0" indent="0">
              <a:buNone/>
            </a:pP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主前</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198</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年巴勒斯坦落入西流古王朝（</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SELEUCUS</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）安提奧古三世手中</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CN"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 </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猶大人開始遭難。</a:t>
            </a:r>
            <a:endParaRPr lang="en-US" altLang="zh-TW"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endParaRPr>
          </a:p>
          <a:p>
            <a:pPr marL="0" indent="0">
              <a:buNone/>
            </a:pP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安提奧古四世逼迫猶太人</a:t>
            </a:r>
            <a:r>
              <a:rPr lang="zh-CN"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主前</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172</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年</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安提奧古四世在耶路撒冷</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殘殺猶太人約</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10</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萬之多</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又不</a:t>
            </a:r>
            <a:endParaRPr lang="en-US" altLang="zh-TW"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endParaRPr>
          </a:p>
          <a:p>
            <a:pPr marL="0" indent="0">
              <a:buNone/>
            </a:pP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准猶太人守安息日、行潔淨禮及守摩西的律法。主前</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168</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年</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12</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月</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在祭壇獻不潔之物</a:t>
            </a:r>
            <a:r>
              <a:rPr lang="en-US" altLang="zh-TW"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豬</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p>
          <a:p>
            <a:pPr marL="0" indent="0">
              <a:buNone/>
            </a:pP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污穢聖殿</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並毀壞內壇，以希臘神像丟斯代之，應驗了但以理書</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8</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章</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14</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節、</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9</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章</a:t>
            </a:r>
            <a:r>
              <a:rPr 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27</a:t>
            </a: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節之預言，他</a:t>
            </a:r>
            <a:endParaRPr lang="en-US" altLang="zh-TW"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endParaRPr>
          </a:p>
          <a:p>
            <a:pPr marL="0" indent="0">
              <a:buNone/>
            </a:pPr>
            <a:r>
              <a:rPr lang="zh-TW" altLang="en-US"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是末日敵基督的影子。“</a:t>
            </a:r>
            <a:r>
              <a:rPr lang="en-US" altLang="zh-CN" sz="2000" spc="75" dirty="0">
                <a:solidFill>
                  <a:srgbClr val="555555"/>
                </a:solidFill>
                <a:latin typeface="PMingLiU" panose="02020500000000000000" pitchFamily="18" charset="-120"/>
                <a:ea typeface="DengXian" panose="02010600030101010101" pitchFamily="2" charset="-122"/>
                <a:cs typeface="Times New Roman" panose="02020603050405020304" pitchFamily="18" charset="0"/>
              </a:rPr>
              <a:t>11:31</a:t>
            </a:r>
            <a:r>
              <a:rPr lang="zh-TW" altLang="en-US" sz="2000" spc="75"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他必興兵、這兵必褻瀆聖地、就是保障、除掉常獻的燔祭、設</a:t>
            </a:r>
            <a:endParaRPr lang="en-US" altLang="zh-TW" sz="2000" spc="75" dirty="0">
              <a:solidFill>
                <a:srgbClr val="C00000"/>
              </a:solidFill>
              <a:latin typeface="Calibri" panose="020F0502020204030204" pitchFamily="34" charset="0"/>
              <a:ea typeface="PMingLiU" panose="02020500000000000000" pitchFamily="18" charset="-120"/>
              <a:cs typeface="Times New Roman" panose="02020603050405020304" pitchFamily="18" charset="0"/>
            </a:endParaRPr>
          </a:p>
          <a:p>
            <a:pPr marL="0" indent="0">
              <a:buNone/>
            </a:pPr>
            <a:r>
              <a:rPr lang="zh-TW" altLang="en-US" sz="2000" spc="75" dirty="0">
                <a:solidFill>
                  <a:srgbClr val="C00000"/>
                </a:solidFill>
                <a:latin typeface="Calibri" panose="020F0502020204030204" pitchFamily="34" charset="0"/>
                <a:ea typeface="PMingLiU" panose="02020500000000000000" pitchFamily="18" charset="-120"/>
                <a:cs typeface="Times New Roman" panose="02020603050405020304" pitchFamily="18" charset="0"/>
              </a:rPr>
              <a:t>立那行毀壞可憎的。</a:t>
            </a:r>
            <a:r>
              <a:rPr lang="en-US" sz="2000" spc="75" dirty="0">
                <a:solidFill>
                  <a:srgbClr val="C00000"/>
                </a:solidFill>
                <a:latin typeface="PMingLiU" panose="02020500000000000000" pitchFamily="18" charset="-120"/>
                <a:ea typeface="DengXian" panose="02010600030101010101" pitchFamily="2" charset="-122"/>
                <a:cs typeface="Times New Roman" panose="02020603050405020304" pitchFamily="18" charset="0"/>
              </a:rPr>
              <a:t>11:32 </a:t>
            </a:r>
            <a:r>
              <a:rPr lang="zh-TW" altLang="en-US" sz="2000" spc="75" dirty="0">
                <a:solidFill>
                  <a:srgbClr val="C00000"/>
                </a:solidFill>
                <a:latin typeface="PMingLiU" panose="02020500000000000000" pitchFamily="18" charset="-120"/>
                <a:ea typeface="DengXian" panose="02010600030101010101" pitchFamily="2" charset="-122"/>
                <a:cs typeface="Times New Roman" panose="02020603050405020304" pitchFamily="18" charset="0"/>
              </a:rPr>
              <a:t>作惡違背聖約的人、他必用巧言勾引．惟獨認識　神的子民、必剛</a:t>
            </a:r>
            <a:endParaRPr lang="en-US" altLang="zh-TW" sz="2000" spc="75" dirty="0">
              <a:solidFill>
                <a:srgbClr val="C00000"/>
              </a:solidFill>
              <a:latin typeface="PMingLiU" panose="02020500000000000000" pitchFamily="18" charset="-120"/>
              <a:ea typeface="DengXian" panose="02010600030101010101" pitchFamily="2" charset="-122"/>
              <a:cs typeface="Times New Roman" panose="02020603050405020304" pitchFamily="18" charset="0"/>
            </a:endParaRPr>
          </a:p>
          <a:p>
            <a:pPr marL="0" indent="0">
              <a:buNone/>
            </a:pPr>
            <a:r>
              <a:rPr lang="zh-TW" altLang="en-US" sz="2000" spc="75" dirty="0">
                <a:solidFill>
                  <a:srgbClr val="C00000"/>
                </a:solidFill>
                <a:latin typeface="PMingLiU" panose="02020500000000000000" pitchFamily="18" charset="-120"/>
                <a:ea typeface="DengXian" panose="02010600030101010101" pitchFamily="2" charset="-122"/>
                <a:cs typeface="Times New Roman" panose="02020603050405020304" pitchFamily="18" charset="0"/>
              </a:rPr>
              <a:t>強行事。”</a:t>
            </a:r>
            <a:r>
              <a:rPr lang="zh-TW" altLang="en-US" sz="2000" spc="75" dirty="0">
                <a:solidFill>
                  <a:srgbClr val="000000"/>
                </a:solidFill>
                <a:latin typeface="Calibri" panose="020F0502020204030204" pitchFamily="34" charset="0"/>
                <a:ea typeface="PMingLiU" panose="02020500000000000000" pitchFamily="18" charset="-120"/>
                <a:cs typeface="Times New Roman" panose="02020603050405020304" pitchFamily="18" charset="0"/>
              </a:rPr>
              <a:t>（但 </a:t>
            </a:r>
            <a:r>
              <a:rPr lang="en-US" sz="2000" spc="75" dirty="0">
                <a:solidFill>
                  <a:srgbClr val="000000"/>
                </a:solidFill>
                <a:latin typeface="PMingLiU" panose="02020500000000000000" pitchFamily="18" charset="-120"/>
                <a:ea typeface="DengXian" panose="02010600030101010101" pitchFamily="2" charset="-122"/>
                <a:cs typeface="Times New Roman" panose="02020603050405020304" pitchFamily="18" charset="0"/>
              </a:rPr>
              <a:t>11:31-3</a:t>
            </a:r>
            <a:r>
              <a:rPr lang="en-US" altLang="zh-CN" sz="2000" spc="75" dirty="0">
                <a:solidFill>
                  <a:srgbClr val="000000"/>
                </a:solidFill>
                <a:latin typeface="PMingLiU" panose="02020500000000000000" pitchFamily="18" charset="-120"/>
                <a:ea typeface="DengXian" panose="02010600030101010101" pitchFamily="2" charset="-122"/>
                <a:cs typeface="Times New Roman" panose="02020603050405020304" pitchFamily="18" charset="0"/>
              </a:rPr>
              <a:t>2</a:t>
            </a:r>
            <a:r>
              <a:rPr lang="zh-TW" altLang="en-US" sz="2000" spc="75" dirty="0">
                <a:solidFill>
                  <a:srgbClr val="000000"/>
                </a:solidFill>
                <a:latin typeface="PMingLiU" panose="02020500000000000000" pitchFamily="18" charset="-120"/>
                <a:ea typeface="DengXian" panose="02010600030101010101" pitchFamily="2" charset="-122"/>
                <a:cs typeface="Times New Roman" panose="02020603050405020304" pitchFamily="18" charset="0"/>
              </a:rPr>
              <a:t>）</a:t>
            </a:r>
            <a:endParaRPr lang="en-US" altLang="zh-TW" sz="2000" spc="75" dirty="0">
              <a:solidFill>
                <a:srgbClr val="000000"/>
              </a:solidFill>
              <a:latin typeface="PMingLiU" panose="02020500000000000000" pitchFamily="18" charset="-120"/>
              <a:ea typeface="DengXian" panose="02010600030101010101" pitchFamily="2" charset="-122"/>
              <a:cs typeface="Times New Roman" panose="02020603050405020304" pitchFamily="18" charset="0"/>
            </a:endParaRPr>
          </a:p>
          <a:p>
            <a:pPr marL="0" indent="0">
              <a:buNone/>
            </a:pPr>
            <a:endParaRPr lang="en-US" altLang="ja-JP" sz="2000" dirty="0"/>
          </a:p>
          <a:p>
            <a:pPr marL="0" indent="0">
              <a:buNone/>
            </a:pPr>
            <a:r>
              <a:rPr lang="ja-JP" altLang="en-US" sz="2000"/>
              <a:t> 在西流古王朝統治之下的這三十 多年</a:t>
            </a:r>
            <a:r>
              <a:rPr lang="en-US" altLang="ja-JP" sz="2000" dirty="0"/>
              <a:t>,</a:t>
            </a:r>
            <a:r>
              <a:rPr lang="zh-CN" altLang="en-US" sz="2000" dirty="0"/>
              <a:t> </a:t>
            </a:r>
            <a:r>
              <a:rPr lang="ja-JP" altLang="en-US" sz="2000"/>
              <a:t>是猶太人最黑暗的日子。</a:t>
            </a:r>
            <a:endParaRPr lang="en-US" altLang="ja-JP" sz="2000" dirty="0"/>
          </a:p>
          <a:p>
            <a:r>
              <a:rPr lang="ja-JP" altLang="en-US" sz="2000"/>
              <a:t> </a:t>
            </a:r>
          </a:p>
          <a:p>
            <a:endParaRPr lang="ja-JP" altLang="en-US" sz="2000"/>
          </a:p>
          <a:p>
            <a:endParaRPr lang="en-US" altLang="ja-JP" sz="2000" dirty="0"/>
          </a:p>
          <a:p>
            <a:r>
              <a:rPr lang="ja-JP" altLang="en-US" sz="2000"/>
              <a:t> </a:t>
            </a:r>
          </a:p>
          <a:p>
            <a:endParaRPr lang="en-US" sz="2000" dirty="0"/>
          </a:p>
        </p:txBody>
      </p:sp>
    </p:spTree>
    <p:extLst>
      <p:ext uri="{BB962C8B-B14F-4D97-AF65-F5344CB8AC3E}">
        <p14:creationId xmlns:p14="http://schemas.microsoft.com/office/powerpoint/2010/main" val="18288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p:cTn id="40"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8" end="8"/>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9" end="9"/>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p:cTn id="50"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down)">
                                      <p:cBhvr>
                                        <p:cTn id="57" dur="500"/>
                                        <p:tgtEl>
                                          <p:spTgt spid="3">
                                            <p:txEl>
                                              <p:pRg st="12" end="12"/>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wipe(down)">
                                      <p:cBhvr>
                                        <p:cTn id="6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3172</TotalTime>
  <Words>3356</Words>
  <Application>Microsoft Macintosh PowerPoint</Application>
  <PresentationFormat>Widescreen</PresentationFormat>
  <Paragraphs>228</Paragraphs>
  <Slides>27</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-webkit-standard</vt:lpstr>
      <vt:lpstr>DengXian</vt:lpstr>
      <vt:lpstr>DengXian</vt:lpstr>
      <vt:lpstr>新細明體</vt:lpstr>
      <vt:lpstr>新細明體</vt:lpstr>
      <vt:lpstr>SimSun</vt:lpstr>
      <vt:lpstr>游ゴシック</vt:lpstr>
      <vt:lpstr>游ゴシック Light</vt:lpstr>
      <vt:lpstr>Arial</vt:lpstr>
      <vt:lpstr>Calibri</vt:lpstr>
      <vt:lpstr>Calibri Light</vt:lpstr>
      <vt:lpstr>Times New Roman</vt:lpstr>
      <vt:lpstr>Office Theme</vt:lpstr>
      <vt:lpstr>马太福音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犹太人的三观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马太福音</dc:title>
  <dc:creator>Microsoft Office User</dc:creator>
  <cp:lastModifiedBy>Li Lin</cp:lastModifiedBy>
  <cp:revision>64</cp:revision>
  <dcterms:created xsi:type="dcterms:W3CDTF">2019-02-19T01:39:56Z</dcterms:created>
  <dcterms:modified xsi:type="dcterms:W3CDTF">2019-03-31T07:09:01Z</dcterms:modified>
</cp:coreProperties>
</file>